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6" r:id="rId2"/>
    <p:sldId id="339" r:id="rId3"/>
    <p:sldId id="341" r:id="rId4"/>
    <p:sldId id="338" r:id="rId5"/>
    <p:sldId id="327" r:id="rId6"/>
    <p:sldId id="340" r:id="rId7"/>
    <p:sldId id="342" r:id="rId8"/>
    <p:sldId id="343" r:id="rId9"/>
    <p:sldId id="344" r:id="rId10"/>
    <p:sldId id="345" r:id="rId11"/>
    <p:sldId id="371" r:id="rId12"/>
    <p:sldId id="333" r:id="rId13"/>
    <p:sldId id="359" r:id="rId14"/>
    <p:sldId id="373" r:id="rId15"/>
    <p:sldId id="372" r:id="rId16"/>
    <p:sldId id="374" r:id="rId17"/>
    <p:sldId id="379" r:id="rId18"/>
    <p:sldId id="380" r:id="rId19"/>
    <p:sldId id="381" r:id="rId20"/>
    <p:sldId id="382" r:id="rId21"/>
    <p:sldId id="399" r:id="rId22"/>
    <p:sldId id="383" r:id="rId23"/>
    <p:sldId id="384" r:id="rId24"/>
    <p:sldId id="400" r:id="rId25"/>
    <p:sldId id="385" r:id="rId26"/>
    <p:sldId id="401" r:id="rId27"/>
    <p:sldId id="386" r:id="rId28"/>
    <p:sldId id="387" r:id="rId29"/>
    <p:sldId id="388" r:id="rId30"/>
    <p:sldId id="393" r:id="rId31"/>
    <p:sldId id="392" r:id="rId32"/>
    <p:sldId id="394" r:id="rId33"/>
    <p:sldId id="390" r:id="rId34"/>
    <p:sldId id="389" r:id="rId35"/>
    <p:sldId id="391" r:id="rId36"/>
    <p:sldId id="332" r:id="rId37"/>
    <p:sldId id="395" r:id="rId38"/>
    <p:sldId id="396" r:id="rId39"/>
    <p:sldId id="397" r:id="rId40"/>
    <p:sldId id="398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029F50-EF4A-4A1E-8174-DB2E9803B580}">
          <p14:sldIdLst>
            <p14:sldId id="326"/>
            <p14:sldId id="339"/>
            <p14:sldId id="341"/>
            <p14:sldId id="338"/>
            <p14:sldId id="327"/>
          </p14:sldIdLst>
        </p14:section>
        <p14:section name="Methods (SLAM)" id="{3375BE86-73E6-42D1-9F8F-C3350BB86A33}">
          <p14:sldIdLst>
            <p14:sldId id="340"/>
            <p14:sldId id="342"/>
            <p14:sldId id="343"/>
            <p14:sldId id="344"/>
            <p14:sldId id="345"/>
          </p14:sldIdLst>
        </p14:section>
        <p14:section name="General Planning" id="{2CB59F66-16D8-4466-9106-05DA27663559}">
          <p14:sldIdLst>
            <p14:sldId id="371"/>
            <p14:sldId id="333"/>
            <p14:sldId id="359"/>
            <p14:sldId id="373"/>
            <p14:sldId id="372"/>
            <p14:sldId id="374"/>
            <p14:sldId id="379"/>
            <p14:sldId id="380"/>
            <p14:sldId id="381"/>
            <p14:sldId id="382"/>
            <p14:sldId id="399"/>
          </p14:sldIdLst>
        </p14:section>
        <p14:section name="Specific Objective" id="{590F9678-4F7B-4FCC-B7E3-B0AF89BF658B}">
          <p14:sldIdLst>
            <p14:sldId id="383"/>
            <p14:sldId id="384"/>
            <p14:sldId id="400"/>
            <p14:sldId id="385"/>
            <p14:sldId id="401"/>
            <p14:sldId id="386"/>
            <p14:sldId id="387"/>
          </p14:sldIdLst>
        </p14:section>
        <p14:section name="Expiramental Evaluation" id="{5115D5B2-91BA-426A-A20D-0183D7B72B73}">
          <p14:sldIdLst>
            <p14:sldId id="388"/>
            <p14:sldId id="393"/>
            <p14:sldId id="392"/>
            <p14:sldId id="394"/>
            <p14:sldId id="390"/>
            <p14:sldId id="389"/>
            <p14:sldId id="391"/>
          </p14:sldIdLst>
        </p14:section>
        <p14:section name="Our Implementation" id="{E28C446F-4F8B-4204-B305-8D1467AB7405}">
          <p14:sldIdLst>
            <p14:sldId id="332"/>
          </p14:sldIdLst>
        </p14:section>
        <p14:section name="Possible Extensions" id="{012ABD80-6D1B-4A53-9C3A-33567AD51C2D}">
          <p14:sldIdLst>
            <p14:sldId id="395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21" autoAdjust="0"/>
  </p:normalViewPr>
  <p:slideViewPr>
    <p:cSldViewPr snapToGrid="0">
      <p:cViewPr varScale="1">
        <p:scale>
          <a:sx n="87" d="100"/>
          <a:sy n="87" d="100"/>
        </p:scale>
        <p:origin x="14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06/13/2022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128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26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794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1162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UAV in an unknown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716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Action Space: </a:t>
            </a:r>
          </a:p>
          <a:p>
            <a:r>
              <a:rPr lang="en-US" dirty="0"/>
              <a:t>The machine does not involve searching over the action space, but optimizing over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884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(1) </a:t>
                </a:r>
                <a:r>
                  <a:rPr lang="en-US" sz="1200" dirty="0"/>
                  <a:t>The control update is preformed in a continuous domain and can be realized using different optimization techniques. In the paper the method that used is a simple gradient method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2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(1) </a:t>
                </a:r>
                <a:r>
                  <a:rPr lang="en-US" sz="1200" dirty="0"/>
                  <a:t>The control update is preformed in a continuous domain and can be realized using different optimization techniques. In the paper the method that used is a simple gradient method to compute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𝑢_(𝑘:𝑘+𝐿−1)^⋆</a:t>
                </a:r>
                <a:r>
                  <a:rPr lang="en-US" sz="1200" dirty="0"/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352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Now know how to update u from J</a:t>
            </a:r>
          </a:p>
          <a:p>
            <a:r>
              <a:rPr lang="en-US" dirty="0"/>
              <a:t>No we need to learn how to compute J from 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904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inner layer involve the computation of the Gaussian approximation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Whose mean value coincides with the MAP estimate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863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Minka 1998 promises that this EM convergences to a local minimum of the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 slide with saying that we need to plug in the models and then we get -&gt;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55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“solving” EM without future measurements, we can find </a:t>
            </a:r>
            <a:r>
              <a:rPr lang="en-US" dirty="0" err="1"/>
              <a:t>I_kpl_Bar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933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06/13/2022 12:59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7.png"/><Relationship Id="rId10" Type="http://schemas.microsoft.com/office/2007/relationships/hdphoto" Target="../media/hdphoto1.wdp"/><Relationship Id="rId4" Type="http://schemas.openxmlformats.org/officeDocument/2006/relationships/image" Target="../media/image52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367223" y="5644991"/>
            <a:ext cx="3272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Dan and Alon</a:t>
            </a:r>
            <a:endParaRPr lang="en-IL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371827" y="1213009"/>
            <a:ext cx="9328944" cy="2215991"/>
            <a:chOff x="2216727" y="1801091"/>
            <a:chExt cx="9328944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89970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Planning in the Continuous Domain: a Generalized</a:t>
              </a:r>
            </a:p>
            <a:p>
              <a:pPr algn="ctr"/>
              <a:r>
                <a:rPr lang="en-US" sz="3200" dirty="0"/>
                <a:t>Belief Space Approach for Autonomous Navigation in</a:t>
              </a:r>
            </a:p>
            <a:p>
              <a:pPr algn="ctr"/>
              <a:r>
                <a:rPr lang="en-US" sz="3200" dirty="0"/>
                <a:t>Unknown Environments</a:t>
              </a:r>
              <a:endParaRPr lang="en-IL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2404178" y="3370751"/>
              <a:ext cx="9141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Vadim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Indelman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Luca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Carlone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, and Frank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Dellaert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International Journal of Robotics Research </a:t>
              </a:r>
              <a:r>
                <a:rPr lang="en-US" b="0" i="1" dirty="0">
                  <a:solidFill>
                    <a:srgbClr val="373737"/>
                  </a:solidFill>
                  <a:effectLst/>
                  <a:latin typeface="Helvetica Neue"/>
                </a:rPr>
                <a:t>-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2015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01091-7170-1AAA-6868-2EA37D7956F3}"/>
              </a:ext>
            </a:extLst>
          </p:cNvPr>
          <p:cNvSpPr txBox="1"/>
          <p:nvPr/>
        </p:nvSpPr>
        <p:spPr>
          <a:xfrm>
            <a:off x="2704371" y="4431010"/>
            <a:ext cx="7025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2014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Planning under uncertainty in the continuous domain: a generalized belief space approach. In IEEE Intl. Conf. on Robotics and Automation (ICRA).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21D0-CE8E-D05E-63B2-94FBCBC40AAA}"/>
              </a:ext>
            </a:extLst>
          </p:cNvPr>
          <p:cNvSpPr txBox="1"/>
          <p:nvPr/>
        </p:nvSpPr>
        <p:spPr>
          <a:xfrm>
            <a:off x="2554491" y="3740948"/>
            <a:ext cx="7538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Towards planning in generalized belief space. In Proc. of the Intl.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Symp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of Robotics Research (ISRR).</a:t>
            </a:r>
          </a:p>
        </p:txBody>
      </p:sp>
    </p:spTree>
    <p:extLst>
      <p:ext uri="{BB962C8B-B14F-4D97-AF65-F5344CB8AC3E}">
        <p14:creationId xmlns:p14="http://schemas.microsoft.com/office/powerpoint/2010/main" val="41462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/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blipFill>
                <a:blip r:embed="rId2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B70E4-65E8-62B6-299F-4B45FFE76254}"/>
              </a:ext>
            </a:extLst>
          </p:cNvPr>
          <p:cNvGrpSpPr/>
          <p:nvPr/>
        </p:nvGrpSpPr>
        <p:grpSpPr>
          <a:xfrm rot="20703344">
            <a:off x="758853" y="4673819"/>
            <a:ext cx="2362070" cy="1417242"/>
            <a:chOff x="607086" y="4798113"/>
            <a:chExt cx="3248665" cy="1949199"/>
          </a:xfrm>
        </p:grpSpPr>
        <p:pic>
          <p:nvPicPr>
            <p:cNvPr id="16" name="Picture 15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8E0A2779-1C1A-45D1-94D9-8D5BD9A6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72364-7760-6D73-C791-4E228A805CF0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/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6742F3-BBBD-FAD4-06BD-2F67D3BE0B91}"/>
              </a:ext>
            </a:extLst>
          </p:cNvPr>
          <p:cNvSpPr/>
          <p:nvPr/>
        </p:nvSpPr>
        <p:spPr>
          <a:xfrm>
            <a:off x="4247512" y="1762699"/>
            <a:ext cx="2604980" cy="228165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/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D40D1696-BA5A-06F1-7C6A-1DE1474084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7332" r="15033" b="1339"/>
          <a:stretch/>
        </p:blipFill>
        <p:spPr>
          <a:xfrm>
            <a:off x="5729956" y="3252397"/>
            <a:ext cx="3789627" cy="344611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7088248-C4E9-FC5A-07C9-5436B1D69879}"/>
              </a:ext>
            </a:extLst>
          </p:cNvPr>
          <p:cNvSpPr/>
          <p:nvPr/>
        </p:nvSpPr>
        <p:spPr>
          <a:xfrm flipH="1">
            <a:off x="7624770" y="1729613"/>
            <a:ext cx="639428" cy="81856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78EB6-0E95-7F8E-766F-C2C4FE0F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11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DB27D-B54E-2435-5D83-94DD38D06B70}"/>
              </a:ext>
            </a:extLst>
          </p:cNvPr>
          <p:cNvGrpSpPr/>
          <p:nvPr/>
        </p:nvGrpSpPr>
        <p:grpSpPr>
          <a:xfrm>
            <a:off x="913330" y="1650663"/>
            <a:ext cx="11197686" cy="2454474"/>
            <a:chOff x="2001046" y="4494845"/>
            <a:chExt cx="8492471" cy="1861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A7D4EE-8890-79EC-D16E-2BE98C513A65}"/>
                </a:ext>
              </a:extLst>
            </p:cNvPr>
            <p:cNvSpPr/>
            <p:nvPr/>
          </p:nvSpPr>
          <p:spPr>
            <a:xfrm>
              <a:off x="4579785" y="4494845"/>
              <a:ext cx="3114937" cy="186150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F2A03C-16FA-9835-7173-EDAC4B5CF508}"/>
                </a:ext>
              </a:extLst>
            </p:cNvPr>
            <p:cNvCxnSpPr/>
            <p:nvPr/>
          </p:nvCxnSpPr>
          <p:spPr>
            <a:xfrm>
              <a:off x="3128791" y="5374396"/>
              <a:ext cx="139591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75272D-72C2-0F7B-53BB-E3E84A994635}"/>
                </a:ext>
              </a:extLst>
            </p:cNvPr>
            <p:cNvCxnSpPr/>
            <p:nvPr/>
          </p:nvCxnSpPr>
          <p:spPr>
            <a:xfrm>
              <a:off x="7781421" y="5374396"/>
              <a:ext cx="139591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42474B-30E6-39D2-F624-80F429D17E8E}"/>
                    </a:ext>
                  </a:extLst>
                </p:cNvPr>
                <p:cNvSpPr txBox="1"/>
                <p:nvPr/>
              </p:nvSpPr>
              <p:spPr>
                <a:xfrm>
                  <a:off x="2001046" y="5086057"/>
                  <a:ext cx="112774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𝑔𝑏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42474B-30E6-39D2-F624-80F429D17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046" y="5086057"/>
                  <a:ext cx="1127745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2C565-6187-DB77-1A7E-39C99C8E33AE}"/>
                    </a:ext>
                  </a:extLst>
                </p:cNvPr>
                <p:cNvSpPr txBox="1"/>
                <p:nvPr/>
              </p:nvSpPr>
              <p:spPr>
                <a:xfrm>
                  <a:off x="9219963" y="5105916"/>
                  <a:ext cx="127355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2C565-6187-DB77-1A7E-39C99C8E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963" y="5105916"/>
                  <a:ext cx="127355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340BAA-4976-E1F1-84C7-527BF3C7BE66}"/>
              </a:ext>
            </a:extLst>
          </p:cNvPr>
          <p:cNvSpPr txBox="1"/>
          <p:nvPr/>
        </p:nvSpPr>
        <p:spPr>
          <a:xfrm>
            <a:off x="362763" y="222433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9D9D39-2A2B-C7C1-A9B0-0277C708185E}"/>
                  </a:ext>
                </a:extLst>
              </p:cNvPr>
              <p:cNvSpPr txBox="1"/>
              <p:nvPr/>
            </p:nvSpPr>
            <p:spPr>
              <a:xfrm>
                <a:off x="3130560" y="4684117"/>
                <a:ext cx="59432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𝑔𝑏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9D9D39-2A2B-C7C1-A9B0-0277C708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560" y="4684117"/>
                <a:ext cx="59432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1D7A6-732E-C320-99EA-4F78A515204A}"/>
              </a:ext>
            </a:extLst>
          </p:cNvPr>
          <p:cNvSpPr/>
          <p:nvPr/>
        </p:nvSpPr>
        <p:spPr>
          <a:xfrm rot="1464886">
            <a:off x="4995497" y="2339007"/>
            <a:ext cx="2743200" cy="107778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Estimate of future state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1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F11F-2972-9BAB-260A-81176BB4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E1ABC-4FDF-744E-DC31-5B5E92116794}"/>
              </a:ext>
            </a:extLst>
          </p:cNvPr>
          <p:cNvSpPr txBox="1"/>
          <p:nvPr/>
        </p:nvSpPr>
        <p:spPr>
          <a:xfrm>
            <a:off x="362763" y="222433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24061-6487-9856-FE47-D414DA2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89" y="1273892"/>
            <a:ext cx="6173061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ADECE-C6A1-6F04-026D-F28E0535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96" y="2640792"/>
            <a:ext cx="3875382" cy="662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BA8FC-948F-148D-D8DE-CD0FC31943E5}"/>
              </a:ext>
            </a:extLst>
          </p:cNvPr>
          <p:cNvSpPr txBox="1"/>
          <p:nvPr/>
        </p:nvSpPr>
        <p:spPr>
          <a:xfrm>
            <a:off x="5719654" y="1772676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88E11-C252-34D3-5AC4-4DBCFB6ED048}"/>
              </a:ext>
            </a:extLst>
          </p:cNvPr>
          <p:cNvSpPr txBox="1"/>
          <p:nvPr/>
        </p:nvSpPr>
        <p:spPr>
          <a:xfrm>
            <a:off x="7298800" y="1772676"/>
            <a:ext cx="735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296ED-B938-667D-005B-77D4E0E70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11"/>
          <a:stretch/>
        </p:blipFill>
        <p:spPr>
          <a:xfrm>
            <a:off x="1733550" y="3682439"/>
            <a:ext cx="8724900" cy="19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662289-4BDF-0BA8-D0EB-06FDD3C1C423}"/>
              </a:ext>
            </a:extLst>
          </p:cNvPr>
          <p:cNvGrpSpPr/>
          <p:nvPr/>
        </p:nvGrpSpPr>
        <p:grpSpPr>
          <a:xfrm>
            <a:off x="3417044" y="4097017"/>
            <a:ext cx="4834590" cy="2160564"/>
            <a:chOff x="3417044" y="4097017"/>
            <a:chExt cx="4834590" cy="21605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908EE9-48BE-95AA-DF7A-6D63CA04E0C1}"/>
                </a:ext>
              </a:extLst>
            </p:cNvPr>
            <p:cNvSpPr txBox="1"/>
            <p:nvPr/>
          </p:nvSpPr>
          <p:spPr>
            <a:xfrm>
              <a:off x="3417044" y="4097017"/>
              <a:ext cx="4834590" cy="2160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07662B-D34A-1D78-02B3-C7598E3F0473}"/>
                    </a:ext>
                  </a:extLst>
                </p:cNvPr>
                <p:cNvSpPr txBox="1"/>
                <p:nvPr/>
              </p:nvSpPr>
              <p:spPr>
                <a:xfrm>
                  <a:off x="3417044" y="4097017"/>
                  <a:ext cx="4206628" cy="742263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Outer Layer: </a:t>
                  </a:r>
                  <a:br>
                    <a:rPr lang="en-US" dirty="0">
                      <a:solidFill>
                        <a:schemeClr val="bg1"/>
                      </a:solidFill>
                    </a:rPr>
                  </a:br>
                  <a:r>
                    <a:rPr lang="en-US" dirty="0">
                      <a:solidFill>
                        <a:schemeClr val="bg1"/>
                      </a:solidFill>
                    </a:rPr>
                    <a:t>	Updates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dirty="0">
                      <a:solidFill>
                        <a:schemeClr val="bg1"/>
                      </a:solidFill>
                    </a:rPr>
                    <a:t> given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07662B-D34A-1D78-02B3-C7598E3F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44" y="4097017"/>
                  <a:ext cx="4206628" cy="742263"/>
                </a:xfrm>
                <a:prstGeom prst="rect">
                  <a:avLst/>
                </a:prstGeom>
                <a:blipFill>
                  <a:blip r:embed="rId3"/>
                  <a:stretch>
                    <a:fillRect l="-1304" t="-4098" b="-737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8B58-A61A-A92C-E48A-7B7F55D3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13</a:t>
            </a:fld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CAEAC-60F6-9E8C-F916-4A34FD5C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57" y="1320139"/>
            <a:ext cx="9702286" cy="110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E8FCD-DBF9-B93E-F88B-7CC8B07B2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990" y="2702392"/>
            <a:ext cx="9110020" cy="89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CD273-D16D-24BC-9B85-6079130ECF05}"/>
              </a:ext>
            </a:extLst>
          </p:cNvPr>
          <p:cNvSpPr txBox="1"/>
          <p:nvPr/>
        </p:nvSpPr>
        <p:spPr>
          <a:xfrm>
            <a:off x="373780" y="470169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76F4D6-93AA-CD80-2E4C-FDEA6034BB17}"/>
              </a:ext>
            </a:extLst>
          </p:cNvPr>
          <p:cNvGrpSpPr/>
          <p:nvPr/>
        </p:nvGrpSpPr>
        <p:grpSpPr>
          <a:xfrm>
            <a:off x="680984" y="3863267"/>
            <a:ext cx="10694129" cy="2748038"/>
            <a:chOff x="1519184" y="3973437"/>
            <a:chExt cx="10694129" cy="27480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D11B5F-B5F3-408F-7142-69498FC82CFA}"/>
                </a:ext>
              </a:extLst>
            </p:cNvPr>
            <p:cNvSpPr/>
            <p:nvPr/>
          </p:nvSpPr>
          <p:spPr>
            <a:xfrm>
              <a:off x="4122917" y="3973437"/>
              <a:ext cx="5340854" cy="274803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6E6BA8-DC49-92F0-B9FA-95E172CDAF0F}"/>
                </a:ext>
              </a:extLst>
            </p:cNvPr>
            <p:cNvCxnSpPr>
              <a:cxnSpLocks/>
            </p:cNvCxnSpPr>
            <p:nvPr/>
          </p:nvCxnSpPr>
          <p:spPr>
            <a:xfrm>
              <a:off x="2566931" y="5774109"/>
              <a:ext cx="207812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3E380C-C5FC-FCDA-D987-735276517EDF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9089834" y="5264227"/>
              <a:ext cx="1857309" cy="23242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92F4D8-18B0-77CB-842A-DA9CADB2FB10}"/>
                    </a:ext>
                  </a:extLst>
                </p:cNvPr>
                <p:cNvSpPr txBox="1"/>
                <p:nvPr/>
              </p:nvSpPr>
              <p:spPr>
                <a:xfrm>
                  <a:off x="1519184" y="5558665"/>
                  <a:ext cx="112774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𝑔𝑏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92F4D8-18B0-77CB-842A-DA9CADB2F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184" y="5558665"/>
                  <a:ext cx="1127745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541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439FDE4-5D1F-7839-1054-ECFE59D2F001}"/>
                    </a:ext>
                  </a:extLst>
                </p:cNvPr>
                <p:cNvSpPr txBox="1"/>
                <p:nvPr/>
              </p:nvSpPr>
              <p:spPr>
                <a:xfrm>
                  <a:off x="10939759" y="5015018"/>
                  <a:ext cx="127355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439FDE4-5D1F-7839-1054-ECFE59D2F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759" y="5015018"/>
                  <a:ext cx="1273554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2CDFE6-521C-AC7F-30F8-DB7E0E880EDC}"/>
                  </a:ext>
                </a:extLst>
              </p:cNvPr>
              <p:cNvSpPr/>
              <p:nvPr/>
            </p:nvSpPr>
            <p:spPr>
              <a:xfrm>
                <a:off x="3806854" y="4907362"/>
                <a:ext cx="4296579" cy="120083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Inner Layer: </a:t>
                </a:r>
              </a:p>
              <a:p>
                <a:r>
                  <a:rPr lang="en-US" dirty="0"/>
                  <a:t>	Computes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given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2CDFE6-521C-AC7F-30F8-DB7E0E880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54" y="4907362"/>
                <a:ext cx="4296579" cy="1200839"/>
              </a:xfrm>
              <a:prstGeom prst="rect">
                <a:avLst/>
              </a:prstGeom>
              <a:blipFill>
                <a:blip r:embed="rId8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AE6DF9-0CA5-48A5-4911-FCE41E5CF598}"/>
              </a:ext>
            </a:extLst>
          </p:cNvPr>
          <p:cNvCxnSpPr>
            <a:cxnSpLocks/>
          </p:cNvCxnSpPr>
          <p:nvPr/>
        </p:nvCxnSpPr>
        <p:spPr>
          <a:xfrm flipV="1">
            <a:off x="6268598" y="4839280"/>
            <a:ext cx="507048" cy="609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26086E-119D-F100-37BA-147FC752AEA3}"/>
              </a:ext>
            </a:extLst>
          </p:cNvPr>
          <p:cNvCxnSpPr>
            <a:cxnSpLocks/>
          </p:cNvCxnSpPr>
          <p:nvPr/>
        </p:nvCxnSpPr>
        <p:spPr>
          <a:xfrm>
            <a:off x="5717754" y="4864525"/>
            <a:ext cx="1222873" cy="652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2A2BC5-D6E5-527A-EA84-E77383D06CE7}"/>
              </a:ext>
            </a:extLst>
          </p:cNvPr>
          <p:cNvGrpSpPr/>
          <p:nvPr/>
        </p:nvGrpSpPr>
        <p:grpSpPr>
          <a:xfrm rot="20703344">
            <a:off x="489830" y="3759527"/>
            <a:ext cx="2362070" cy="1417242"/>
            <a:chOff x="607086" y="4798113"/>
            <a:chExt cx="3248665" cy="1949199"/>
          </a:xfrm>
        </p:grpSpPr>
        <p:pic>
          <p:nvPicPr>
            <p:cNvPr id="27" name="Picture 26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CD767712-253E-F01B-4E2D-48494EED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E4394B-984D-B7A5-9992-9A7B24EF13CD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8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DBC-7B02-EF36-FC1A-6B899274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14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AF66F-B478-4BC9-9021-D291ECB4DCA6}"/>
              </a:ext>
            </a:extLst>
          </p:cNvPr>
          <p:cNvSpPr txBox="1"/>
          <p:nvPr/>
        </p:nvSpPr>
        <p:spPr>
          <a:xfrm>
            <a:off x="373780" y="470169"/>
            <a:ext cx="85225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Outer Layer – Inference over the control</a:t>
            </a:r>
            <a:endParaRPr lang="he-IL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13DE3-3E47-FB3F-0836-D7B7CECC65B9}"/>
              </a:ext>
            </a:extLst>
          </p:cNvPr>
          <p:cNvSpPr txBox="1"/>
          <p:nvPr/>
        </p:nvSpPr>
        <p:spPr>
          <a:xfrm>
            <a:off x="484743" y="1369395"/>
            <a:ext cx="62685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u="sng" dirty="0"/>
              <a:t>Updating via Gradient Decent: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A3C35-AAA5-6358-896F-1DABE39D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12" y="1240036"/>
            <a:ext cx="4296375" cy="12167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0DD67D-9492-23DD-4FD2-406DCEEDAEBE}"/>
              </a:ext>
            </a:extLst>
          </p:cNvPr>
          <p:cNvGrpSpPr/>
          <p:nvPr/>
        </p:nvGrpSpPr>
        <p:grpSpPr>
          <a:xfrm>
            <a:off x="1050815" y="1774324"/>
            <a:ext cx="4296375" cy="857370"/>
            <a:chOff x="1050815" y="1774324"/>
            <a:chExt cx="4296375" cy="8573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F787A0-F459-1423-BEC2-587F38CD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815" y="1774324"/>
              <a:ext cx="4296375" cy="85737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A19B91-07B7-F89A-09D0-E7A47FA53E81}"/>
                    </a:ext>
                  </a:extLst>
                </p:cNvPr>
                <p:cNvSpPr txBox="1"/>
                <p:nvPr/>
              </p:nvSpPr>
              <p:spPr>
                <a:xfrm>
                  <a:off x="4869093" y="1870784"/>
                  <a:ext cx="4340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A19B91-07B7-F89A-09D0-E7A47FA53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093" y="1870784"/>
                  <a:ext cx="434029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A3B0F5-B31A-8D5A-A687-D97E9110A796}"/>
              </a:ext>
            </a:extLst>
          </p:cNvPr>
          <p:cNvGrpSpPr/>
          <p:nvPr/>
        </p:nvGrpSpPr>
        <p:grpSpPr>
          <a:xfrm>
            <a:off x="504745" y="2832729"/>
            <a:ext cx="6340206" cy="1359350"/>
            <a:chOff x="504745" y="2832729"/>
            <a:chExt cx="6340206" cy="13593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0F5A9-17FF-4A87-9694-B0D4D96C8857}"/>
                    </a:ext>
                  </a:extLst>
                </p:cNvPr>
                <p:cNvSpPr txBox="1"/>
                <p:nvPr/>
              </p:nvSpPr>
              <p:spPr>
                <a:xfrm>
                  <a:off x="982902" y="3221621"/>
                  <a:ext cx="5272277" cy="970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2200" dirty="0"/>
                    <a:t> or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2200" dirty="0"/>
                    <a:t> or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0F5A9-17FF-4A87-9694-B0D4D96C88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02" y="3221621"/>
                  <a:ext cx="5272277" cy="9704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B6E7DD-037B-B953-309D-09B9D9C72D3A}"/>
                </a:ext>
              </a:extLst>
            </p:cNvPr>
            <p:cNvSpPr txBox="1"/>
            <p:nvPr/>
          </p:nvSpPr>
          <p:spPr>
            <a:xfrm>
              <a:off x="504745" y="2832729"/>
              <a:ext cx="634020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u="sng" dirty="0"/>
                <a:t>Convergence Criteria: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D6705B-6B48-80CB-CAE7-151683362EAA}"/>
              </a:ext>
            </a:extLst>
          </p:cNvPr>
          <p:cNvGrpSpPr/>
          <p:nvPr/>
        </p:nvGrpSpPr>
        <p:grpSpPr>
          <a:xfrm>
            <a:off x="-487497" y="4402014"/>
            <a:ext cx="11598351" cy="2150855"/>
            <a:chOff x="-487497" y="4402014"/>
            <a:chExt cx="11598351" cy="21508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607A28E-AE5B-52FB-B27A-00F6B3350173}"/>
                    </a:ext>
                  </a:extLst>
                </p:cNvPr>
                <p:cNvSpPr txBox="1"/>
                <p:nvPr/>
              </p:nvSpPr>
              <p:spPr>
                <a:xfrm>
                  <a:off x="-487497" y="5060979"/>
                  <a:ext cx="6097836" cy="745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607A28E-AE5B-52FB-B27A-00F6B3350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7497" y="5060979"/>
                  <a:ext cx="6097836" cy="745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4C58A-F637-E80A-40E1-CC16AC020498}"/>
                </a:ext>
              </a:extLst>
            </p:cNvPr>
            <p:cNvGrpSpPr/>
            <p:nvPr/>
          </p:nvGrpSpPr>
          <p:grpSpPr>
            <a:xfrm>
              <a:off x="484743" y="4402014"/>
              <a:ext cx="10626111" cy="2150855"/>
              <a:chOff x="484743" y="4402014"/>
              <a:chExt cx="10626111" cy="215085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9DD7297-D15D-73DC-47F7-0AF131C6FC77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" y="5912309"/>
                    <a:ext cx="3291094" cy="6405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a14:m>
                    <a:r>
                      <a:rPr lang="en-US" sz="2000" dirty="0"/>
                      <a:t>=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,…,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9DD7297-D15D-73DC-47F7-0AF131C6FC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5912309"/>
                    <a:ext cx="3291094" cy="6405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2BB7FD74-9171-EF2B-8430-F9D87A1E94D9}"/>
                      </a:ext>
                    </a:extLst>
                  </p:cNvPr>
                  <p:cNvSpPr txBox="1"/>
                  <p:nvPr/>
                </p:nvSpPr>
                <p:spPr>
                  <a:xfrm>
                    <a:off x="4750650" y="4996148"/>
                    <a:ext cx="2082943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2BB7FD74-9171-EF2B-8430-F9D87A1E94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650" y="4996148"/>
                    <a:ext cx="2082943" cy="14529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C63442E-130A-34A8-35CA-CBA8B0B26086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49" y="4994196"/>
                    <a:ext cx="1561838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C63442E-130A-34A8-35CA-CBA8B0B260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4949" y="4994196"/>
                    <a:ext cx="1561838" cy="14529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F938DA2-2060-CE99-D6C1-7CF3CF2894DA}"/>
                      </a:ext>
                    </a:extLst>
                  </p:cNvPr>
                  <p:cNvSpPr txBox="1"/>
                  <p:nvPr/>
                </p:nvSpPr>
                <p:spPr>
                  <a:xfrm>
                    <a:off x="9638143" y="5712254"/>
                    <a:ext cx="147271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F938DA2-2060-CE99-D6C1-7CF3CF2894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8143" y="5712254"/>
                    <a:ext cx="1472711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023E4DC-BB46-8C7E-9F73-23D4D9C54C21}"/>
                  </a:ext>
                </a:extLst>
              </p:cNvPr>
              <p:cNvCxnSpPr/>
              <p:nvPr/>
            </p:nvCxnSpPr>
            <p:spPr>
              <a:xfrm flipH="1">
                <a:off x="8896306" y="5912309"/>
                <a:ext cx="633284" cy="0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960AB3-5718-FBBB-2FE4-95E854FBB295}"/>
                  </a:ext>
                </a:extLst>
              </p:cNvPr>
              <p:cNvSpPr txBox="1"/>
              <p:nvPr/>
            </p:nvSpPr>
            <p:spPr>
              <a:xfrm>
                <a:off x="484743" y="4402014"/>
                <a:ext cx="634020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u="sng" dirty="0"/>
                  <a:t>Discrete Gradient Computation: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59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15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BF7F00-591B-44B2-7253-3C1D85AD2F82}"/>
              </a:ext>
            </a:extLst>
          </p:cNvPr>
          <p:cNvGrpSpPr/>
          <p:nvPr/>
        </p:nvGrpSpPr>
        <p:grpSpPr>
          <a:xfrm>
            <a:off x="527182" y="1472969"/>
            <a:ext cx="10694129" cy="2748038"/>
            <a:chOff x="680984" y="3863267"/>
            <a:chExt cx="10694129" cy="27480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7E01C2-FCB6-F249-697D-A43FBD006567}"/>
                </a:ext>
              </a:extLst>
            </p:cNvPr>
            <p:cNvSpPr txBox="1"/>
            <p:nvPr/>
          </p:nvSpPr>
          <p:spPr>
            <a:xfrm>
              <a:off x="3417044" y="4097017"/>
              <a:ext cx="4834590" cy="2160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1654E9-6A27-E8EC-8143-1B24363A65F2}"/>
                </a:ext>
              </a:extLst>
            </p:cNvPr>
            <p:cNvGrpSpPr/>
            <p:nvPr/>
          </p:nvGrpSpPr>
          <p:grpSpPr>
            <a:xfrm>
              <a:off x="680984" y="3863267"/>
              <a:ext cx="10694129" cy="2748038"/>
              <a:chOff x="1519184" y="3973437"/>
              <a:chExt cx="10694129" cy="27480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9B8630-B88E-E24A-1892-F726E370EA17}"/>
                  </a:ext>
                </a:extLst>
              </p:cNvPr>
              <p:cNvGrpSpPr/>
              <p:nvPr/>
            </p:nvGrpSpPr>
            <p:grpSpPr>
              <a:xfrm>
                <a:off x="1519184" y="3973437"/>
                <a:ext cx="10694129" cy="2748038"/>
                <a:chOff x="1519184" y="3973437"/>
                <a:chExt cx="10694129" cy="274803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56267ED-0CDF-8245-704A-BEE40BD534E6}"/>
                    </a:ext>
                  </a:extLst>
                </p:cNvPr>
                <p:cNvSpPr/>
                <p:nvPr/>
              </p:nvSpPr>
              <p:spPr>
                <a:xfrm>
                  <a:off x="4122917" y="3973437"/>
                  <a:ext cx="5340854" cy="274803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808A4B5-3D1F-151D-4F18-BE6870414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6931" y="5774109"/>
                  <a:ext cx="2078123" cy="0"/>
                </a:xfrm>
                <a:prstGeom prst="straightConnector1">
                  <a:avLst/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F8244A3-6D09-0482-C9A9-BA85B0A90C92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 flipV="1">
                  <a:off x="9089834" y="5264227"/>
                  <a:ext cx="1857309" cy="23242"/>
                </a:xfrm>
                <a:prstGeom prst="straightConnector1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34D3B2B-4721-6B96-5E4B-DAE5EF888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84" y="5558665"/>
                      <a:ext cx="112774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2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34D3B2B-4721-6B96-5E4B-DAE5EF8886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9184" y="5558665"/>
                      <a:ext cx="1127745" cy="43088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54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0A7AE86-49A8-BAE3-2D55-386BDB3F1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39759" y="5015018"/>
                      <a:ext cx="12735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2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0A7AE86-49A8-BAE3-2D55-386BDB3F1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39759" y="5015018"/>
                      <a:ext cx="1273554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42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9D3A06F-7FFC-6F97-9FC7-35B866DFAF87}"/>
                      </a:ext>
                    </a:extLst>
                  </p:cNvPr>
                  <p:cNvSpPr/>
                  <p:nvPr/>
                </p:nvSpPr>
                <p:spPr>
                  <a:xfrm>
                    <a:off x="4645054" y="5017532"/>
                    <a:ext cx="4296579" cy="1200839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dirty="0"/>
                      <a:t>Inner Layer: </a:t>
                    </a:r>
                  </a:p>
                  <a:p>
                    <a:r>
                      <a:rPr lang="en-US" dirty="0"/>
                      <a:t>	Computes 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r>
                      <a:rPr lang="en-US" dirty="0"/>
                      <a:t> given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9D3A06F-7FFC-6F97-9FC7-35B866DFAF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5054" y="5017532"/>
                    <a:ext cx="4296579" cy="12008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8133833-A296-DA82-834E-B6891A316BE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5244" y="4207187"/>
                    <a:ext cx="4206628" cy="742263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Outer Layer: </a:t>
                    </a:r>
                    <a:br>
                      <a:rPr lang="en-US" dirty="0">
                        <a:solidFill>
                          <a:schemeClr val="bg1"/>
                        </a:solidFill>
                      </a:rPr>
                    </a:br>
                    <a:r>
                      <a:rPr lang="en-US" dirty="0">
                        <a:solidFill>
                          <a:schemeClr val="bg1"/>
                        </a:solidFill>
                      </a:rPr>
                      <a:t>	Updates 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r>
                      <a:rPr lang="en-US" dirty="0">
                        <a:solidFill>
                          <a:schemeClr val="bg1"/>
                        </a:solidFill>
                      </a:rPr>
                      <a:t> given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8133833-A296-DA82-834E-B6891A316B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5244" y="4207187"/>
                    <a:ext cx="4206628" cy="742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59" t="-4959" b="-826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54BA3F7-EC0B-1A07-701E-137543469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27" y="4515922"/>
            <a:ext cx="8588641" cy="981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8DEC7-DD98-78E4-F271-D9A47E369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3086" y="5595985"/>
            <a:ext cx="6370971" cy="707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D2FA2-F2FC-EABC-E94D-71D81E3362A4}"/>
              </a:ext>
            </a:extLst>
          </p:cNvPr>
          <p:cNvSpPr txBox="1"/>
          <p:nvPr/>
        </p:nvSpPr>
        <p:spPr>
          <a:xfrm>
            <a:off x="5574535" y="6169446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5E029-B34A-E12F-7AEE-237005AA2282}"/>
              </a:ext>
            </a:extLst>
          </p:cNvPr>
          <p:cNvSpPr txBox="1"/>
          <p:nvPr/>
        </p:nvSpPr>
        <p:spPr>
          <a:xfrm>
            <a:off x="7068061" y="6169446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44449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3741E-F09C-D143-8896-9AAF4473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68" y="2440786"/>
            <a:ext cx="3959295" cy="762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ACB8B-85CB-01D3-9D42-4E19D603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786" y="3381930"/>
            <a:ext cx="7831602" cy="8490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4A86E4-721B-1267-8C12-844E0419E4D4}"/>
                  </a:ext>
                </a:extLst>
              </p:cNvPr>
              <p:cNvSpPr txBox="1"/>
              <p:nvPr/>
            </p:nvSpPr>
            <p:spPr>
              <a:xfrm>
                <a:off x="561860" y="1688312"/>
                <a:ext cx="53442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we need to infer in the future: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4A86E4-721B-1267-8C12-844E0419E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0" y="1688312"/>
                <a:ext cx="5344284" cy="430887"/>
              </a:xfrm>
              <a:prstGeom prst="rect">
                <a:avLst/>
              </a:prstGeom>
              <a:blipFill>
                <a:blip r:embed="rId5"/>
                <a:stretch>
                  <a:fillRect l="-1482" t="-9859" r="-342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845F06-AC5A-088A-F4B8-8FEEC801E1C6}"/>
                  </a:ext>
                </a:extLst>
              </p:cNvPr>
              <p:cNvSpPr txBox="1"/>
              <p:nvPr/>
            </p:nvSpPr>
            <p:spPr>
              <a:xfrm>
                <a:off x="373780" y="4466317"/>
                <a:ext cx="10676138" cy="1162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Complications Arise: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Unknown if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 will be obtained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Even if we have an observation, we cannot what the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 will be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845F06-AC5A-088A-F4B8-8FEEC801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4466317"/>
                <a:ext cx="10676138" cy="1162241"/>
              </a:xfrm>
              <a:prstGeom prst="rect">
                <a:avLst/>
              </a:prstGeom>
              <a:blipFill>
                <a:blip r:embed="rId6"/>
                <a:stretch>
                  <a:fillRect l="-742" t="-368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A0CBA7-8D0F-C988-647F-D9D98F285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763" y="470169"/>
            <a:ext cx="4296375" cy="12167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F7333F-B793-6458-7BCA-84234F72C451}"/>
              </a:ext>
            </a:extLst>
          </p:cNvPr>
          <p:cNvGrpSpPr/>
          <p:nvPr/>
        </p:nvGrpSpPr>
        <p:grpSpPr>
          <a:xfrm rot="20703344">
            <a:off x="983265" y="2720534"/>
            <a:ext cx="2012694" cy="1207616"/>
            <a:chOff x="607086" y="4798113"/>
            <a:chExt cx="3248665" cy="1949199"/>
          </a:xfrm>
        </p:grpSpPr>
        <p:pic>
          <p:nvPicPr>
            <p:cNvPr id="12" name="Picture 11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63DAAA85-AD75-F643-ACD9-312978DE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81000" y1="16042" x2="50250" y2="2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C0A9DC-5A63-1B1F-0E14-15F5416560C8}"/>
                </a:ext>
              </a:extLst>
            </p:cNvPr>
            <p:cNvSpPr txBox="1"/>
            <p:nvPr/>
          </p:nvSpPr>
          <p:spPr>
            <a:xfrm rot="21060723">
              <a:off x="1194098" y="5179551"/>
              <a:ext cx="2584127" cy="10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Expectation Maximization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4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37720-03F4-CA0B-0F7C-246EABBB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" y="1455727"/>
            <a:ext cx="6370971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DE48A-05E3-036F-F1BD-E7B8C59CA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09" y="5795901"/>
            <a:ext cx="10125592" cy="737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76106A-5B18-1D47-4DEB-3347E18AC515}"/>
              </a:ext>
            </a:extLst>
          </p:cNvPr>
          <p:cNvSpPr txBox="1"/>
          <p:nvPr/>
        </p:nvSpPr>
        <p:spPr>
          <a:xfrm>
            <a:off x="10300797" y="5490851"/>
            <a:ext cx="154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(*Minka,1998)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68D51D-1E1C-A4FF-2F1C-F2A84631F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12" y="438451"/>
            <a:ext cx="4296375" cy="12167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1A394D4-0F9D-6645-DC96-159A6B2B9304}"/>
              </a:ext>
            </a:extLst>
          </p:cNvPr>
          <p:cNvGrpSpPr/>
          <p:nvPr/>
        </p:nvGrpSpPr>
        <p:grpSpPr>
          <a:xfrm>
            <a:off x="497519" y="2229714"/>
            <a:ext cx="8433059" cy="1129611"/>
            <a:chOff x="497519" y="2229714"/>
            <a:chExt cx="8433059" cy="112961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2B59CD-3329-25C8-993B-7E333DF9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7727" y="2229714"/>
              <a:ext cx="6042699" cy="66701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6467A0-E245-5DE3-DABF-2CF2D47D895E}"/>
                </a:ext>
              </a:extLst>
            </p:cNvPr>
            <p:cNvGrpSpPr/>
            <p:nvPr/>
          </p:nvGrpSpPr>
          <p:grpSpPr>
            <a:xfrm>
              <a:off x="497519" y="2259334"/>
              <a:ext cx="8433059" cy="1099991"/>
              <a:chOff x="497519" y="2259334"/>
              <a:chExt cx="8433059" cy="10999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FA06CD-EFF0-1202-7A8C-3CCCC652B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97519" y="2259334"/>
                    <a:ext cx="1675459" cy="5280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𝑚𝑎𝑟𝑔𝑖𝑛𝑙𝑖𝑧𝑎𝑡𝑖𝑜𝑛</m:t>
                              </m:r>
                            </m:lim>
                          </m:limLow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FA06CD-EFF0-1202-7A8C-3CCCC652B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19" y="2259334"/>
                    <a:ext cx="1675459" cy="5280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4E1BF3CD-F074-0F7E-F8B4-535E69445A1E}"/>
                  </a:ext>
                </a:extLst>
              </p:cNvPr>
              <p:cNvSpPr/>
              <p:nvPr/>
            </p:nvSpPr>
            <p:spPr>
              <a:xfrm rot="5400000">
                <a:off x="4259781" y="2200722"/>
                <a:ext cx="238846" cy="1002535"/>
              </a:xfrm>
              <a:prstGeom prst="rightBrac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D921B-456C-ADA8-04A2-06CA09B944C4}"/>
                  </a:ext>
                </a:extLst>
              </p:cNvPr>
              <p:cNvSpPr txBox="1"/>
              <p:nvPr/>
            </p:nvSpPr>
            <p:spPr>
              <a:xfrm>
                <a:off x="1654932" y="2959215"/>
                <a:ext cx="7275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</a:rPr>
                  <a:t>Binary variable for each future observation (Acquired/Not Acquired)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A57F46-C6D8-24BA-F2B7-BEA2438AB5A0}"/>
                  </a:ext>
                </a:extLst>
              </p:cNvPr>
              <p:cNvSpPr txBox="1"/>
              <p:nvPr/>
            </p:nvSpPr>
            <p:spPr>
              <a:xfrm>
                <a:off x="323430" y="4227505"/>
                <a:ext cx="11868570" cy="89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𝑔𝑏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lim>
                      </m:limLow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: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: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: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A57F46-C6D8-24BA-F2B7-BEA2438A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30" y="4227505"/>
                <a:ext cx="11868570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13BD76A-459E-B1A8-807D-C18C8090CF45}"/>
              </a:ext>
            </a:extLst>
          </p:cNvPr>
          <p:cNvGrpSpPr/>
          <p:nvPr/>
        </p:nvGrpSpPr>
        <p:grpSpPr>
          <a:xfrm>
            <a:off x="910466" y="3419675"/>
            <a:ext cx="2012694" cy="1207616"/>
            <a:chOff x="607086" y="4798113"/>
            <a:chExt cx="3248665" cy="1949199"/>
          </a:xfrm>
        </p:grpSpPr>
        <p:pic>
          <p:nvPicPr>
            <p:cNvPr id="26" name="Picture 25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403218D9-6F5A-7CC4-799C-F2B43878E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81000" y1="16042" x2="50250" y2="2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4EDB76-517D-09C3-4051-C1A90AC1617D}"/>
                </a:ext>
              </a:extLst>
            </p:cNvPr>
            <p:cNvSpPr txBox="1"/>
            <p:nvPr/>
          </p:nvSpPr>
          <p:spPr>
            <a:xfrm rot="21060723">
              <a:off x="1194098" y="5179551"/>
              <a:ext cx="2584127" cy="10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Expectation Maximization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34B64B-6B5B-869C-FBF4-3664A401FA9F}"/>
              </a:ext>
            </a:extLst>
          </p:cNvPr>
          <p:cNvCxnSpPr>
            <a:cxnSpLocks/>
          </p:cNvCxnSpPr>
          <p:nvPr/>
        </p:nvCxnSpPr>
        <p:spPr>
          <a:xfrm flipH="1">
            <a:off x="323430" y="4227505"/>
            <a:ext cx="11806957" cy="6639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55F42A4-6A10-11A2-E071-AD3C6F1F1666}"/>
              </a:ext>
            </a:extLst>
          </p:cNvPr>
          <p:cNvSpPr/>
          <p:nvPr/>
        </p:nvSpPr>
        <p:spPr>
          <a:xfrm>
            <a:off x="3021991" y="6207371"/>
            <a:ext cx="1682211" cy="365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4345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5164-01CE-CF7E-E213-9E74B498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18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9025B-AC56-032E-CC4D-5C28AC77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04" y="1246997"/>
            <a:ext cx="10125592" cy="737684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6BF30BC-C4C3-CC8E-D11C-5D4C7A2A7A14}"/>
              </a:ext>
            </a:extLst>
          </p:cNvPr>
          <p:cNvSpPr/>
          <p:nvPr/>
        </p:nvSpPr>
        <p:spPr>
          <a:xfrm rot="5400000">
            <a:off x="9617216" y="3365301"/>
            <a:ext cx="429658" cy="275448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61E11-310E-A700-62C7-6909DDF0A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04" y="5356215"/>
            <a:ext cx="9820792" cy="1006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EBE35-81CF-2E69-4763-92CEA507539A}"/>
              </a:ext>
            </a:extLst>
          </p:cNvPr>
          <p:cNvSpPr txBox="1"/>
          <p:nvPr/>
        </p:nvSpPr>
        <p:spPr>
          <a:xfrm>
            <a:off x="4544962" y="636282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58743-0D2B-C3DE-C687-8032430D94A5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C61E55-7D88-14F3-4208-7020CF7E1D0A}"/>
              </a:ext>
            </a:extLst>
          </p:cNvPr>
          <p:cNvSpPr/>
          <p:nvPr/>
        </p:nvSpPr>
        <p:spPr>
          <a:xfrm>
            <a:off x="2913452" y="5060153"/>
            <a:ext cx="6918593" cy="571500"/>
          </a:xfrm>
          <a:custGeom>
            <a:avLst/>
            <a:gdLst>
              <a:gd name="connsiteX0" fmla="*/ 5623560 w 5629124"/>
              <a:gd name="connsiteY0" fmla="*/ 0 h 571500"/>
              <a:gd name="connsiteX1" fmla="*/ 5589270 w 5629124"/>
              <a:gd name="connsiteY1" fmla="*/ 171450 h 571500"/>
              <a:gd name="connsiteX2" fmla="*/ 5326380 w 5629124"/>
              <a:gd name="connsiteY2" fmla="*/ 262890 h 571500"/>
              <a:gd name="connsiteX3" fmla="*/ 4446270 w 5629124"/>
              <a:gd name="connsiteY3" fmla="*/ 308610 h 571500"/>
              <a:gd name="connsiteX4" fmla="*/ 3326130 w 5629124"/>
              <a:gd name="connsiteY4" fmla="*/ 251460 h 571500"/>
              <a:gd name="connsiteX5" fmla="*/ 2354580 w 5629124"/>
              <a:gd name="connsiteY5" fmla="*/ 240030 h 571500"/>
              <a:gd name="connsiteX6" fmla="*/ 1291590 w 5629124"/>
              <a:gd name="connsiteY6" fmla="*/ 240030 h 571500"/>
              <a:gd name="connsiteX7" fmla="*/ 400050 w 5629124"/>
              <a:gd name="connsiteY7" fmla="*/ 308610 h 571500"/>
              <a:gd name="connsiteX8" fmla="*/ 0 w 5629124"/>
              <a:gd name="connsiteY8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9124" h="571500">
                <a:moveTo>
                  <a:pt x="5623560" y="0"/>
                </a:moveTo>
                <a:cubicBezTo>
                  <a:pt x="5631180" y="63817"/>
                  <a:pt x="5638800" y="127635"/>
                  <a:pt x="5589270" y="171450"/>
                </a:cubicBezTo>
                <a:cubicBezTo>
                  <a:pt x="5539740" y="215265"/>
                  <a:pt x="5516880" y="240030"/>
                  <a:pt x="5326380" y="262890"/>
                </a:cubicBezTo>
                <a:cubicBezTo>
                  <a:pt x="5135880" y="285750"/>
                  <a:pt x="4779645" y="310515"/>
                  <a:pt x="4446270" y="308610"/>
                </a:cubicBezTo>
                <a:cubicBezTo>
                  <a:pt x="4112895" y="306705"/>
                  <a:pt x="3674745" y="262890"/>
                  <a:pt x="3326130" y="251460"/>
                </a:cubicBezTo>
                <a:cubicBezTo>
                  <a:pt x="2977515" y="240030"/>
                  <a:pt x="2354580" y="240030"/>
                  <a:pt x="2354580" y="240030"/>
                </a:cubicBezTo>
                <a:cubicBezTo>
                  <a:pt x="2015490" y="238125"/>
                  <a:pt x="1617345" y="228600"/>
                  <a:pt x="1291590" y="240030"/>
                </a:cubicBezTo>
                <a:cubicBezTo>
                  <a:pt x="965835" y="251460"/>
                  <a:pt x="615315" y="253365"/>
                  <a:pt x="400050" y="308610"/>
                </a:cubicBezTo>
                <a:cubicBezTo>
                  <a:pt x="184785" y="363855"/>
                  <a:pt x="92392" y="467677"/>
                  <a:pt x="0" y="57150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EB7A85-D294-2AEF-7F43-9C6BF8128825}"/>
              </a:ext>
            </a:extLst>
          </p:cNvPr>
          <p:cNvGrpSpPr/>
          <p:nvPr/>
        </p:nvGrpSpPr>
        <p:grpSpPr>
          <a:xfrm>
            <a:off x="909636" y="1721383"/>
            <a:ext cx="10372725" cy="2999586"/>
            <a:chOff x="909636" y="1721383"/>
            <a:chExt cx="10372725" cy="2999586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F157212-DFF3-F58D-3C77-03D5275CEFED}"/>
                </a:ext>
              </a:extLst>
            </p:cNvPr>
            <p:cNvSpPr/>
            <p:nvPr/>
          </p:nvSpPr>
          <p:spPr>
            <a:xfrm rot="5400000">
              <a:off x="8056084" y="-771184"/>
              <a:ext cx="429658" cy="5414791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FF22F5-A1D9-1DB2-7894-D5B235DFC80F}"/>
                </a:ext>
              </a:extLst>
            </p:cNvPr>
            <p:cNvSpPr/>
            <p:nvPr/>
          </p:nvSpPr>
          <p:spPr>
            <a:xfrm>
              <a:off x="2641789" y="2262393"/>
              <a:ext cx="5629124" cy="571500"/>
            </a:xfrm>
            <a:custGeom>
              <a:avLst/>
              <a:gdLst>
                <a:gd name="connsiteX0" fmla="*/ 5623560 w 5629124"/>
                <a:gd name="connsiteY0" fmla="*/ 0 h 571500"/>
                <a:gd name="connsiteX1" fmla="*/ 5589270 w 5629124"/>
                <a:gd name="connsiteY1" fmla="*/ 171450 h 571500"/>
                <a:gd name="connsiteX2" fmla="*/ 5326380 w 5629124"/>
                <a:gd name="connsiteY2" fmla="*/ 262890 h 571500"/>
                <a:gd name="connsiteX3" fmla="*/ 4446270 w 5629124"/>
                <a:gd name="connsiteY3" fmla="*/ 308610 h 571500"/>
                <a:gd name="connsiteX4" fmla="*/ 3326130 w 5629124"/>
                <a:gd name="connsiteY4" fmla="*/ 251460 h 571500"/>
                <a:gd name="connsiteX5" fmla="*/ 2354580 w 5629124"/>
                <a:gd name="connsiteY5" fmla="*/ 240030 h 571500"/>
                <a:gd name="connsiteX6" fmla="*/ 1291590 w 5629124"/>
                <a:gd name="connsiteY6" fmla="*/ 240030 h 571500"/>
                <a:gd name="connsiteX7" fmla="*/ 400050 w 5629124"/>
                <a:gd name="connsiteY7" fmla="*/ 308610 h 571500"/>
                <a:gd name="connsiteX8" fmla="*/ 0 w 5629124"/>
                <a:gd name="connsiteY8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9124" h="571500">
                  <a:moveTo>
                    <a:pt x="5623560" y="0"/>
                  </a:moveTo>
                  <a:cubicBezTo>
                    <a:pt x="5631180" y="63817"/>
                    <a:pt x="5638800" y="127635"/>
                    <a:pt x="5589270" y="171450"/>
                  </a:cubicBezTo>
                  <a:cubicBezTo>
                    <a:pt x="5539740" y="215265"/>
                    <a:pt x="5516880" y="240030"/>
                    <a:pt x="5326380" y="262890"/>
                  </a:cubicBezTo>
                  <a:cubicBezTo>
                    <a:pt x="5135880" y="285750"/>
                    <a:pt x="4779645" y="310515"/>
                    <a:pt x="4446270" y="308610"/>
                  </a:cubicBezTo>
                  <a:cubicBezTo>
                    <a:pt x="4112895" y="306705"/>
                    <a:pt x="3674745" y="262890"/>
                    <a:pt x="3326130" y="251460"/>
                  </a:cubicBezTo>
                  <a:cubicBezTo>
                    <a:pt x="2977515" y="240030"/>
                    <a:pt x="2354580" y="240030"/>
                    <a:pt x="2354580" y="240030"/>
                  </a:cubicBezTo>
                  <a:cubicBezTo>
                    <a:pt x="2015490" y="238125"/>
                    <a:pt x="1617345" y="228600"/>
                    <a:pt x="1291590" y="240030"/>
                  </a:cubicBezTo>
                  <a:cubicBezTo>
                    <a:pt x="965835" y="251460"/>
                    <a:pt x="615315" y="253365"/>
                    <a:pt x="400050" y="308610"/>
                  </a:cubicBezTo>
                  <a:cubicBezTo>
                    <a:pt x="184785" y="363855"/>
                    <a:pt x="92392" y="467677"/>
                    <a:pt x="0" y="57150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3C1339D-11A2-8A9B-D333-E0A40A96552F}"/>
                </a:ext>
              </a:extLst>
            </p:cNvPr>
            <p:cNvGrpSpPr/>
            <p:nvPr/>
          </p:nvGrpSpPr>
          <p:grpSpPr>
            <a:xfrm>
              <a:off x="909636" y="2841978"/>
              <a:ext cx="10372725" cy="1878991"/>
              <a:chOff x="909636" y="2841978"/>
              <a:chExt cx="10372725" cy="18789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403AB1-B3B1-F36B-DC27-11E0320E1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636" y="2841978"/>
                <a:ext cx="10372725" cy="170497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F036BE-2EA2-0DB9-307E-F0DC2430B507}"/>
                  </a:ext>
                </a:extLst>
              </p:cNvPr>
              <p:cNvSpPr txBox="1"/>
              <p:nvPr/>
            </p:nvSpPr>
            <p:spPr>
              <a:xfrm>
                <a:off x="6095999" y="4316286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Motion model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D4A7B1-DD71-9142-1A80-08D3CA93B953}"/>
                  </a:ext>
                </a:extLst>
              </p:cNvPr>
              <p:cNvSpPr txBox="1"/>
              <p:nvPr/>
            </p:nvSpPr>
            <p:spPr>
              <a:xfrm>
                <a:off x="8730862" y="4351637"/>
                <a:ext cx="20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Observation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models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053BA0-60AA-F370-4C5D-8F31C63840C4}"/>
                  </a:ext>
                </a:extLst>
              </p:cNvPr>
              <p:cNvSpPr txBox="1"/>
              <p:nvPr/>
            </p:nvSpPr>
            <p:spPr>
              <a:xfrm>
                <a:off x="3406047" y="4316286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Prior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93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2AB8-5787-C973-1B26-00A2E2B6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19</a:t>
            </a:fld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2133A-5484-CF11-4EDE-D7B53914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38" y="1250627"/>
            <a:ext cx="8240388" cy="1850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B70CF7-388A-892B-4591-D7ABA346DFF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979B15-501C-839D-E2B3-1CCB3564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91" y="3476444"/>
            <a:ext cx="3824403" cy="477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5904A8-4905-7A87-849A-4027D1D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38" y="4748270"/>
            <a:ext cx="8404504" cy="183114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28913-20AD-B480-AF41-1A77E9ABA53F}"/>
              </a:ext>
            </a:extLst>
          </p:cNvPr>
          <p:cNvCxnSpPr>
            <a:cxnSpLocks/>
          </p:cNvCxnSpPr>
          <p:nvPr/>
        </p:nvCxnSpPr>
        <p:spPr>
          <a:xfrm>
            <a:off x="2721166" y="3101276"/>
            <a:ext cx="0" cy="16469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BF096B-32F8-E20E-6B5E-401341FAA207}"/>
              </a:ext>
            </a:extLst>
          </p:cNvPr>
          <p:cNvSpPr/>
          <p:nvPr/>
        </p:nvSpPr>
        <p:spPr>
          <a:xfrm>
            <a:off x="5982159" y="2941504"/>
            <a:ext cx="3701668" cy="452724"/>
          </a:xfrm>
          <a:custGeom>
            <a:avLst/>
            <a:gdLst>
              <a:gd name="connsiteX0" fmla="*/ 0 w 3701668"/>
              <a:gd name="connsiteY0" fmla="*/ 0 h 452724"/>
              <a:gd name="connsiteX1" fmla="*/ 583894 w 3701668"/>
              <a:gd name="connsiteY1" fmla="*/ 286438 h 452724"/>
              <a:gd name="connsiteX2" fmla="*/ 1784733 w 3701668"/>
              <a:gd name="connsiteY2" fmla="*/ 451691 h 452724"/>
              <a:gd name="connsiteX3" fmla="*/ 2622014 w 3701668"/>
              <a:gd name="connsiteY3" fmla="*/ 341523 h 452724"/>
              <a:gd name="connsiteX4" fmla="*/ 3701668 w 3701668"/>
              <a:gd name="connsiteY4" fmla="*/ 55084 h 4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1668" h="452724">
                <a:moveTo>
                  <a:pt x="0" y="0"/>
                </a:moveTo>
                <a:cubicBezTo>
                  <a:pt x="143219" y="105578"/>
                  <a:pt x="286439" y="211156"/>
                  <a:pt x="583894" y="286438"/>
                </a:cubicBezTo>
                <a:cubicBezTo>
                  <a:pt x="881350" y="361720"/>
                  <a:pt x="1445046" y="442510"/>
                  <a:pt x="1784733" y="451691"/>
                </a:cubicBezTo>
                <a:cubicBezTo>
                  <a:pt x="2124420" y="460872"/>
                  <a:pt x="2302525" y="407624"/>
                  <a:pt x="2622014" y="341523"/>
                </a:cubicBezTo>
                <a:cubicBezTo>
                  <a:pt x="2941503" y="275422"/>
                  <a:pt x="3321585" y="165253"/>
                  <a:pt x="3701668" y="55084"/>
                </a:cubicBezTo>
              </a:path>
            </a:pathLst>
          </a:cu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85880B-822B-D3E8-99B0-1A03FAEB2860}"/>
              </a:ext>
            </a:extLst>
          </p:cNvPr>
          <p:cNvSpPr/>
          <p:nvPr/>
        </p:nvSpPr>
        <p:spPr>
          <a:xfrm>
            <a:off x="8577549" y="3530937"/>
            <a:ext cx="588484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286720" y="181957"/>
            <a:ext cx="6433569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Problem Statement</a:t>
            </a:r>
          </a:p>
          <a:p>
            <a:r>
              <a:rPr lang="en-US" sz="2400" dirty="0"/>
              <a:t>Formulate a general strategy to accomplish common tasks in robotics in the following setting: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prior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Continuous Domain (as opposed to discrete)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trike="sngStrike" dirty="0"/>
              <a:t>Maximum Likelihood Observations</a:t>
            </a:r>
          </a:p>
          <a:p>
            <a:endParaRPr lang="en-US" sz="2400" dirty="0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2A08B1C3-8A60-FA6C-15E1-6CD82F8A5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73" b="5916"/>
          <a:stretch/>
        </p:blipFill>
        <p:spPr>
          <a:xfrm>
            <a:off x="1556839" y="4473585"/>
            <a:ext cx="3694253" cy="16682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359627-2E7E-D3A0-E86B-B71A277B6E58}"/>
              </a:ext>
            </a:extLst>
          </p:cNvPr>
          <p:cNvGrpSpPr/>
          <p:nvPr/>
        </p:nvGrpSpPr>
        <p:grpSpPr>
          <a:xfrm>
            <a:off x="7820940" y="1033100"/>
            <a:ext cx="2929767" cy="2395900"/>
            <a:chOff x="7072314" y="529351"/>
            <a:chExt cx="2133600" cy="17448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17B0FE-6944-3394-4959-CB171806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33" t="14530" r="4690" b="5975"/>
            <a:stretch/>
          </p:blipFill>
          <p:spPr>
            <a:xfrm>
              <a:off x="7072314" y="605928"/>
              <a:ext cx="2133600" cy="1668235"/>
            </a:xfrm>
            <a:prstGeom prst="rect">
              <a:avLst/>
            </a:prstGeom>
          </p:spPr>
        </p:pic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2B1C59B4-01FB-FB28-220D-8295C1B90FDF}"/>
                </a:ext>
              </a:extLst>
            </p:cNvPr>
            <p:cNvSpPr/>
            <p:nvPr/>
          </p:nvSpPr>
          <p:spPr>
            <a:xfrm>
              <a:off x="8529637" y="529351"/>
              <a:ext cx="161925" cy="161925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F40F29A-4217-0EFF-1FCE-FF7AA3F64FFD}"/>
              </a:ext>
            </a:extLst>
          </p:cNvPr>
          <p:cNvSpPr txBox="1"/>
          <p:nvPr/>
        </p:nvSpPr>
        <p:spPr>
          <a:xfrm>
            <a:off x="8514169" y="573372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Path Planning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7C49B-839C-37C7-F1FD-E50FA2E0A088}"/>
              </a:ext>
            </a:extLst>
          </p:cNvPr>
          <p:cNvSpPr txBox="1"/>
          <p:nvPr/>
        </p:nvSpPr>
        <p:spPr>
          <a:xfrm>
            <a:off x="2371823" y="4011920"/>
            <a:ext cx="20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 Best View</a:t>
            </a:r>
          </a:p>
        </p:txBody>
      </p:sp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B116F52-84E4-EEF3-0D3C-D930211AE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14" y="4248163"/>
            <a:ext cx="2902189" cy="22907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0619E9-85D1-6BC4-9E71-95B5212CF49F}"/>
              </a:ext>
            </a:extLst>
          </p:cNvPr>
          <p:cNvSpPr txBox="1"/>
          <p:nvPr/>
        </p:nvSpPr>
        <p:spPr>
          <a:xfrm>
            <a:off x="7309020" y="3731554"/>
            <a:ext cx="160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46378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84E9-49AA-9186-A695-E608E18F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20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C8AEB-B700-9F81-061E-582F60882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8"/>
          <a:stretch/>
        </p:blipFill>
        <p:spPr>
          <a:xfrm>
            <a:off x="524562" y="3800525"/>
            <a:ext cx="7198262" cy="2106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AB3EF1-2C48-47E2-91D4-D7E4ED97166C}"/>
              </a:ext>
            </a:extLst>
          </p:cNvPr>
          <p:cNvSpPr txBox="1"/>
          <p:nvPr/>
        </p:nvSpPr>
        <p:spPr>
          <a:xfrm>
            <a:off x="3172858" y="6018499"/>
            <a:ext cx="323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Also serves as linearization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18F4D-E1D1-A1E9-AA4C-9C79069B261B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E30C7-0E95-07CE-5D79-488E163D9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36" y="1289581"/>
            <a:ext cx="8404504" cy="183114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A500C8C-67EA-B282-E5F5-9B1CC4CABA83}"/>
              </a:ext>
            </a:extLst>
          </p:cNvPr>
          <p:cNvGrpSpPr/>
          <p:nvPr/>
        </p:nvGrpSpPr>
        <p:grpSpPr>
          <a:xfrm>
            <a:off x="8394853" y="3723385"/>
            <a:ext cx="3272585" cy="2295114"/>
            <a:chOff x="8394853" y="3723385"/>
            <a:chExt cx="3272585" cy="229511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B0379E-A3CB-B0C3-3506-5DDD67AFE730}"/>
                </a:ext>
              </a:extLst>
            </p:cNvPr>
            <p:cNvGrpSpPr/>
            <p:nvPr/>
          </p:nvGrpSpPr>
          <p:grpSpPr>
            <a:xfrm>
              <a:off x="8637673" y="3800525"/>
              <a:ext cx="3029765" cy="2094845"/>
              <a:chOff x="8780444" y="3615248"/>
              <a:chExt cx="3029765" cy="209484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0B048B-F546-FF03-4347-16A18FE25951}"/>
                  </a:ext>
                </a:extLst>
              </p:cNvPr>
              <p:cNvGrpSpPr/>
              <p:nvPr/>
            </p:nvGrpSpPr>
            <p:grpSpPr>
              <a:xfrm>
                <a:off x="8780444" y="3615248"/>
                <a:ext cx="2401678" cy="2094845"/>
                <a:chOff x="8780444" y="3615248"/>
                <a:chExt cx="2401678" cy="209484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E98F3B6-24EC-5BEF-095A-A4EF76214ECD}"/>
                    </a:ext>
                  </a:extLst>
                </p:cNvPr>
                <p:cNvGrpSpPr/>
                <p:nvPr/>
              </p:nvGrpSpPr>
              <p:grpSpPr>
                <a:xfrm>
                  <a:off x="8780444" y="3615248"/>
                  <a:ext cx="2390661" cy="2094845"/>
                  <a:chOff x="8780444" y="3615248"/>
                  <a:chExt cx="2390661" cy="2094845"/>
                </a:xfrm>
              </p:grpSpPr>
              <p:cxnSp>
                <p:nvCxnSpPr>
                  <p:cNvPr id="3" name="Straight Arrow Connector 2">
                    <a:extLst>
                      <a:ext uri="{FF2B5EF4-FFF2-40B4-BE49-F238E27FC236}">
                        <a16:creationId xmlns:a16="http://schemas.microsoft.com/office/drawing/2014/main" id="{63EC40EA-E5BE-A4BC-CE57-8F8FEE7917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780444" y="5357553"/>
                    <a:ext cx="176270" cy="35254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F575A5AE-FE2D-4E05-72D4-5D8A7B05EC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86233" y="5071115"/>
                    <a:ext cx="431494" cy="182597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17AFF642-AC05-0491-62C8-A874801F0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2318" y="4449772"/>
                    <a:ext cx="63347" cy="416805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C55AD4E3-B0AA-B985-658B-151E6363F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51996" y="4182425"/>
                    <a:ext cx="293783" cy="24899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DDF8383F-F790-42ED-20D6-6DFA2ED71E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77134" y="4182425"/>
                    <a:ext cx="397363" cy="248990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581C7214-6862-3C59-AE9D-1D011175AC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61784" y="4719878"/>
                    <a:ext cx="209321" cy="379599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CEDF7CD-A575-DD78-FE06-32A8BEE39AAA}"/>
                      </a:ext>
                    </a:extLst>
                  </p:cNvPr>
                  <p:cNvSpPr/>
                  <p:nvPr/>
                </p:nvSpPr>
                <p:spPr>
                  <a:xfrm>
                    <a:off x="8780444" y="4609708"/>
                    <a:ext cx="176270" cy="1762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24808FF-8AB5-741F-7B34-4C1B8DD7114D}"/>
                      </a:ext>
                    </a:extLst>
                  </p:cNvPr>
                  <p:cNvSpPr/>
                  <p:nvPr/>
                </p:nvSpPr>
                <p:spPr>
                  <a:xfrm>
                    <a:off x="9402898" y="5392149"/>
                    <a:ext cx="176270" cy="1762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EC863D4D-BA2D-B24B-E426-8247F8D63C5B}"/>
                      </a:ext>
                    </a:extLst>
                  </p:cNvPr>
                  <p:cNvSpPr/>
                  <p:nvPr/>
                </p:nvSpPr>
                <p:spPr>
                  <a:xfrm>
                    <a:off x="9998887" y="3615248"/>
                    <a:ext cx="176270" cy="1762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45434F9-3D01-37B0-64F9-5508E8CE93D7}"/>
                    </a:ext>
                  </a:extLst>
                </p:cNvPr>
                <p:cNvSpPr/>
                <p:nvPr/>
              </p:nvSpPr>
              <p:spPr>
                <a:xfrm>
                  <a:off x="11005852" y="4182425"/>
                  <a:ext cx="176270" cy="1762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7941261-7F8E-147A-CF9B-1E290A50056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134" y="4328511"/>
                    <a:ext cx="693843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7941261-7F8E-147A-CF9B-1E290A500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134" y="4328511"/>
                    <a:ext cx="6938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4CECBB-BFD7-0BFA-2E41-3E0FDFEFA6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14762" y="5074409"/>
                    <a:ext cx="6954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4CECBB-BFD7-0BFA-2E41-3E0FDFEFA6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4762" y="5074409"/>
                    <a:ext cx="69544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8A8AD6A-9004-92CA-47AA-FEC4DB7614B8}"/>
                      </a:ext>
                    </a:extLst>
                  </p:cNvPr>
                  <p:cNvSpPr txBox="1"/>
                  <p:nvPr/>
                </p:nvSpPr>
                <p:spPr>
                  <a:xfrm>
                    <a:off x="9009289" y="3885961"/>
                    <a:ext cx="662361" cy="52322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</m:oMath>
                      </m:oMathPara>
                    </a14:m>
                    <a:endParaRPr lang="en-US" sz="2800" i="1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8A8AD6A-9004-92CA-47AA-FEC4DB7614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9289" y="3885961"/>
                    <a:ext cx="66236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3D82B8-FA98-E058-6045-4899EF6A63D1}"/>
                </a:ext>
              </a:extLst>
            </p:cNvPr>
            <p:cNvSpPr/>
            <p:nvPr/>
          </p:nvSpPr>
          <p:spPr>
            <a:xfrm>
              <a:off x="8394853" y="3723385"/>
              <a:ext cx="3272585" cy="22951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618487-3F16-6B7D-C3C3-58DBEE5D323F}"/>
              </a:ext>
            </a:extLst>
          </p:cNvPr>
          <p:cNvCxnSpPr>
            <a:cxnSpLocks/>
          </p:cNvCxnSpPr>
          <p:nvPr/>
        </p:nvCxnSpPr>
        <p:spPr>
          <a:xfrm>
            <a:off x="1454227" y="5256392"/>
            <a:ext cx="0" cy="762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293D36-8B5C-8D3E-972C-A88576E55848}"/>
                  </a:ext>
                </a:extLst>
              </p:cNvPr>
              <p:cNvSpPr txBox="1"/>
              <p:nvPr/>
            </p:nvSpPr>
            <p:spPr>
              <a:xfrm>
                <a:off x="1030211" y="6072613"/>
                <a:ext cx="8555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293D36-8B5C-8D3E-972C-A88576E55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11" y="6072613"/>
                <a:ext cx="8555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83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FB467-DAF1-5F54-0691-851D5520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21</a:t>
            </a:fld>
            <a:endParaRPr lang="en-IL"/>
          </a:p>
        </p:txBody>
      </p:sp>
      <p:pic>
        <p:nvPicPr>
          <p:cNvPr id="6" name="Picture 5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55F5686-F46F-8557-5040-0E1E18F3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27" y="952701"/>
            <a:ext cx="6603464" cy="49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1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60EC1-36E0-1702-FBB6-5433D82E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E052-2C99-C7D2-09B6-4D9260E4C574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51C63-D6DE-BD2E-DE02-C3B6C739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68783"/>
            <a:ext cx="3320666" cy="204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A614B-CC29-D32C-F9F2-42105F9F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7" y="1619866"/>
            <a:ext cx="8053379" cy="92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25ED6-6A6F-61B3-A348-1DB91DDB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7" y="3116232"/>
            <a:ext cx="7714793" cy="585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76FF34-792B-FB47-15FD-82405C6C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7" y="4391311"/>
            <a:ext cx="8373254" cy="626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DBD1E-C961-B955-62F1-306C316AB4E6}"/>
              </a:ext>
            </a:extLst>
          </p:cNvPr>
          <p:cNvSpPr txBox="1"/>
          <p:nvPr/>
        </p:nvSpPr>
        <p:spPr>
          <a:xfrm>
            <a:off x="6577478" y="3653901"/>
            <a:ext cx="23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penalizes control effort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AE9F5-8EBB-462C-BF82-956170E3842B}"/>
              </a:ext>
            </a:extLst>
          </p:cNvPr>
          <p:cNvSpPr txBox="1"/>
          <p:nvPr/>
        </p:nvSpPr>
        <p:spPr>
          <a:xfrm>
            <a:off x="3230935" y="3638050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Penalizes last pose uncertainty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00A99-B415-3D23-EAF2-15CD2FEB0959}"/>
              </a:ext>
            </a:extLst>
          </p:cNvPr>
          <p:cNvSpPr txBox="1"/>
          <p:nvPr/>
        </p:nvSpPr>
        <p:spPr>
          <a:xfrm>
            <a:off x="6982204" y="4948686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Penalizes last pose uncertainty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87043-FF47-FF65-7F40-BDB81B6487AD}"/>
              </a:ext>
            </a:extLst>
          </p:cNvPr>
          <p:cNvSpPr txBox="1"/>
          <p:nvPr/>
        </p:nvSpPr>
        <p:spPr>
          <a:xfrm>
            <a:off x="2704289" y="4983315"/>
            <a:ext cx="37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Penalizes last pose distance from goal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C1B12-9FAB-D250-FEAC-2940D11B7C54}"/>
                  </a:ext>
                </a:extLst>
              </p:cNvPr>
              <p:cNvSpPr txBox="1"/>
              <p:nvPr/>
            </p:nvSpPr>
            <p:spPr>
              <a:xfrm>
                <a:off x="553190" y="5642043"/>
                <a:ext cx="4142342" cy="78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 - </a:t>
                </a:r>
                <a:r>
                  <a:rPr lang="en-US" sz="2200" dirty="0"/>
                  <a:t>Weight Matrices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r>
                  <a:rPr lang="en-US" sz="2200" dirty="0"/>
                  <a:t> - Selection Matrices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C1B12-9FAB-D250-FEAC-2940D11B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0" y="5642043"/>
                <a:ext cx="4142342" cy="787203"/>
              </a:xfrm>
              <a:prstGeom prst="rect">
                <a:avLst/>
              </a:prstGeom>
              <a:blipFill>
                <a:blip r:embed="rId6"/>
                <a:stretch>
                  <a:fillRect l="-147" t="-6977" b="-14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87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60EC1-36E0-1702-FBB6-5433D82E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E052-2C99-C7D2-09B6-4D9260E4C574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342B8-7D84-C216-2FD2-D66A931E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77" y="3005733"/>
            <a:ext cx="93345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6B115-7ED6-0EDF-8623-BD30E395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7" y="1345962"/>
            <a:ext cx="10825843" cy="1077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DFA51-33E9-F46E-EBBF-AD90C6E85D69}"/>
              </a:ext>
            </a:extLst>
          </p:cNvPr>
          <p:cNvSpPr txBox="1"/>
          <p:nvPr/>
        </p:nvSpPr>
        <p:spPr>
          <a:xfrm rot="663743">
            <a:off x="7770192" y="2682567"/>
            <a:ext cx="3679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function measurements under 1 Newton-Gauss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B386-2B42-97A2-0D6D-265CD6F05824}"/>
              </a:ext>
            </a:extLst>
          </p:cNvPr>
          <p:cNvSpPr txBox="1"/>
          <p:nvPr/>
        </p:nvSpPr>
        <p:spPr>
          <a:xfrm rot="21195424">
            <a:off x="2847928" y="2806172"/>
            <a:ext cx="3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function of measurements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4E88FD-140D-41E9-7C96-4C3928267269}"/>
                  </a:ext>
                </a:extLst>
              </p:cNvPr>
              <p:cNvSpPr txBox="1"/>
              <p:nvPr/>
            </p:nvSpPr>
            <p:spPr>
              <a:xfrm>
                <a:off x="3822410" y="5814121"/>
                <a:ext cx="4547180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From term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lim>
                    </m:limLow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4E88FD-140D-41E9-7C96-4C3928267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410" y="5814121"/>
                <a:ext cx="4547180" cy="631327"/>
              </a:xfrm>
              <a:prstGeom prst="rect">
                <a:avLst/>
              </a:prstGeom>
              <a:blipFill>
                <a:blip r:embed="rId4"/>
                <a:stretch>
                  <a:fillRect l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0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60EC1-36E0-1702-FBB6-5433D82E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E052-2C99-C7D2-09B6-4D9260E4C574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4E88FD-140D-41E9-7C96-4C3928267269}"/>
                  </a:ext>
                </a:extLst>
              </p:cNvPr>
              <p:cNvSpPr txBox="1"/>
              <p:nvPr/>
            </p:nvSpPr>
            <p:spPr>
              <a:xfrm>
                <a:off x="684335" y="4419458"/>
                <a:ext cx="9340728" cy="145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Falls if assuming maximum likelihood measurements (proof in appendix)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Contains the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200" dirty="0"/>
                  <a:t> which stems from EM with future measurements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Rewards loop closures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4E88FD-140D-41E9-7C96-4C3928267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35" y="4419458"/>
                <a:ext cx="9340728" cy="1459310"/>
              </a:xfrm>
              <a:prstGeom prst="rect">
                <a:avLst/>
              </a:prstGeom>
              <a:blipFill>
                <a:blip r:embed="rId2"/>
                <a:stretch>
                  <a:fillRect l="-718" t="-2929" b="-7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BB5AAC0-A98A-D4C2-75C4-EE2F59F1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841083"/>
            <a:ext cx="8924925" cy="1194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F22AEB-7F01-1D57-747E-C719ADDE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13" y="3328444"/>
            <a:ext cx="7148512" cy="7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0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0A84-CB4B-2621-A8EB-01C39060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25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/>
              <p:nvPr/>
            </p:nvSpPr>
            <p:spPr>
              <a:xfrm>
                <a:off x="516655" y="341806"/>
                <a:ext cx="292342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4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he-IL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55" y="341806"/>
                <a:ext cx="2923429" cy="707886"/>
              </a:xfrm>
              <a:prstGeom prst="rect">
                <a:avLst/>
              </a:prstGeom>
              <a:blipFill>
                <a:blip r:embed="rId3"/>
                <a:stretch>
                  <a:fillRect l="-7516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E30A7B4-B9C6-2EAE-3519-DCA54ED5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1324958"/>
            <a:ext cx="7696200" cy="3485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632A0-E302-BC3A-0703-5C0F825544FA}"/>
                  </a:ext>
                </a:extLst>
              </p:cNvPr>
              <p:cNvSpPr txBox="1"/>
              <p:nvPr/>
            </p:nvSpPr>
            <p:spPr>
              <a:xfrm>
                <a:off x="609600" y="1619250"/>
                <a:ext cx="35433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minimizes control efforts.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smaller control efforts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less torque applied to turn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632A0-E302-BC3A-0703-5C0F8255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19250"/>
                <a:ext cx="3543300" cy="1200329"/>
              </a:xfrm>
              <a:prstGeom prst="rect">
                <a:avLst/>
              </a:prstGeom>
              <a:blipFill>
                <a:blip r:embed="rId5"/>
                <a:stretch>
                  <a:fillRect l="-1377" t="-3046" r="-13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70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0A84-CB4B-2621-A8EB-01C39060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26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/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4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endParaRPr lang="he-IL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blipFill>
                <a:blip r:embed="rId2"/>
                <a:stretch>
                  <a:fillRect l="-4660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D23D55-915C-2880-F55C-96C5DB55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652" y="4182301"/>
            <a:ext cx="350520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FEDDC-4D35-33D1-15E6-223C05D9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07" y="1246253"/>
            <a:ext cx="9334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10D95-1337-9A27-A8DF-49515F29C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9" b="-1"/>
          <a:stretch/>
        </p:blipFill>
        <p:spPr>
          <a:xfrm>
            <a:off x="1448736" y="4485200"/>
            <a:ext cx="3429000" cy="559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0364A-2266-D513-3593-789E1759C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444" y="5611747"/>
            <a:ext cx="2324100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2FF593-9CC6-F55C-0887-E7DC8872C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7" y="5536025"/>
            <a:ext cx="3429000" cy="5143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6D86F0-C05E-7191-501A-5B93B9F0E878}"/>
              </a:ext>
            </a:extLst>
          </p:cNvPr>
          <p:cNvCxnSpPr/>
          <p:nvPr/>
        </p:nvCxnSpPr>
        <p:spPr>
          <a:xfrm>
            <a:off x="5405952" y="4706176"/>
            <a:ext cx="16980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11DE7D-7D62-826A-760B-2F2DC3B7F61E}"/>
              </a:ext>
            </a:extLst>
          </p:cNvPr>
          <p:cNvSpPr txBox="1"/>
          <p:nvPr/>
        </p:nvSpPr>
        <p:spPr>
          <a:xfrm>
            <a:off x="3243004" y="5996083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EC0C4-33A3-CF70-791C-CAAE70CB21D5}"/>
              </a:ext>
            </a:extLst>
          </p:cNvPr>
          <p:cNvSpPr txBox="1"/>
          <p:nvPr/>
        </p:nvSpPr>
        <p:spPr>
          <a:xfrm>
            <a:off x="9640382" y="5961278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Selection Matrix</a:t>
            </a:r>
          </a:p>
        </p:txBody>
      </p:sp>
    </p:spTree>
    <p:extLst>
      <p:ext uri="{BB962C8B-B14F-4D97-AF65-F5344CB8AC3E}">
        <p14:creationId xmlns:p14="http://schemas.microsoft.com/office/powerpoint/2010/main" val="42102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0A84-CB4B-2621-A8EB-01C39060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27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/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4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endParaRPr lang="he-IL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04EBC9-138A-13F6-CB13-B5C2061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blipFill>
                <a:blip r:embed="rId2"/>
                <a:stretch>
                  <a:fillRect l="-4660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369F4CB-DC5F-F1FA-9893-BAE59000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802501"/>
            <a:ext cx="1114425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23D55-915C-2880-F55C-96C5DB55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" y="4653823"/>
            <a:ext cx="3505200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1D67B-DA62-40DD-8042-1464D477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38" y="4615723"/>
            <a:ext cx="4962525" cy="10858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5AF50-6173-0794-F577-A55E924BB1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7596" y="5158648"/>
            <a:ext cx="259814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5F569A-A4B7-C206-5576-AECF7A21613C}"/>
                  </a:ext>
                </a:extLst>
              </p:cNvPr>
              <p:cNvSpPr txBox="1"/>
              <p:nvPr/>
            </p:nvSpPr>
            <p:spPr>
              <a:xfrm>
                <a:off x="4371133" y="4702520"/>
                <a:ext cx="2534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can’t be bigger than 1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5F569A-A4B7-C206-5576-AECF7A216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133" y="4702520"/>
                <a:ext cx="2534605" cy="369332"/>
              </a:xfrm>
              <a:prstGeom prst="rect">
                <a:avLst/>
              </a:prstGeom>
              <a:blipFill>
                <a:blip r:embed="rId6"/>
                <a:stretch>
                  <a:fillRect t="-8197" r="-12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7C52E-0C2A-2FF2-E2FE-0134B3F3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28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5ADE91-366B-5CCB-6D95-76A57FC2AC0D}"/>
                  </a:ext>
                </a:extLst>
              </p:cNvPr>
              <p:cNvSpPr txBox="1"/>
              <p:nvPr/>
            </p:nvSpPr>
            <p:spPr>
              <a:xfrm>
                <a:off x="6614627" y="1381526"/>
                <a:ext cx="35231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Proposed method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/>
                        </m:ctrlPr>
                      </m:sSubPr>
                      <m:e>
                        <m:r>
                          <a:rPr lang="en-US" sz="2200"/>
                          <m:t>𝛼</m:t>
                        </m:r>
                      </m:e>
                      <m:sub>
                        <m:r>
                          <a:rPr lang="en-US" sz="2200"/>
                          <m:t>𝑘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5ADE91-366B-5CCB-6D95-76A57FC2A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627" y="1381526"/>
                <a:ext cx="3523152" cy="430887"/>
              </a:xfrm>
              <a:prstGeom prst="rect">
                <a:avLst/>
              </a:prstGeom>
              <a:blipFill>
                <a:blip r:embed="rId2"/>
                <a:stretch>
                  <a:fillRect l="-2249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D9322-84FA-4862-A213-186B3D0DF67A}"/>
                  </a:ext>
                </a:extLst>
              </p:cNvPr>
              <p:cNvSpPr txBox="1"/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4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endParaRPr lang="he-IL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D9322-84FA-4862-A213-186B3D0DF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470169"/>
                <a:ext cx="4575804" cy="707886"/>
              </a:xfrm>
              <a:prstGeom prst="rect">
                <a:avLst/>
              </a:prstGeom>
              <a:blipFill>
                <a:blip r:embed="rId3"/>
                <a:stretch>
                  <a:fillRect l="-4660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45CD216-7DA0-D800-5286-424F28B6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36" y="1812811"/>
            <a:ext cx="2743200" cy="4945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FF592-E759-ADB3-41F9-AAB28070B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627" y="1812811"/>
            <a:ext cx="2650559" cy="4858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385822-2A9D-40AF-43F8-9449A376896B}"/>
                  </a:ext>
                </a:extLst>
              </p:cNvPr>
              <p:cNvSpPr txBox="1"/>
              <p:nvPr/>
            </p:nvSpPr>
            <p:spPr>
              <a:xfrm>
                <a:off x="1905918" y="1350748"/>
                <a:ext cx="383067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Naïve approach to choose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385822-2A9D-40AF-43F8-9449A376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18" y="1350748"/>
                <a:ext cx="3830671" cy="430887"/>
              </a:xfrm>
              <a:prstGeom prst="rect">
                <a:avLst/>
              </a:prstGeom>
              <a:blipFill>
                <a:blip r:embed="rId6"/>
                <a:stretch>
                  <a:fillRect l="-2070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362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0E74F-D227-E68F-4DB3-F85FAEC6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29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56A-830E-907E-78D9-C16D3EF991F5}"/>
              </a:ext>
            </a:extLst>
          </p:cNvPr>
          <p:cNvSpPr txBox="1"/>
          <p:nvPr/>
        </p:nvSpPr>
        <p:spPr>
          <a:xfrm>
            <a:off x="373780" y="470169"/>
            <a:ext cx="519469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</a:t>
            </a:r>
            <a:endParaRPr lang="he-IL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5CE3C-3C3A-2EE1-4F19-71B5BAA4DFA5}"/>
              </a:ext>
            </a:extLst>
          </p:cNvPr>
          <p:cNvSpPr txBox="1"/>
          <p:nvPr/>
        </p:nvSpPr>
        <p:spPr>
          <a:xfrm>
            <a:off x="824866" y="5028603"/>
            <a:ext cx="58713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Statistical Study (Uniform)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Planning Horizons (clusters)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Comparison to related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92ED8-12C6-969A-3806-3441583C46AD}"/>
              </a:ext>
            </a:extLst>
          </p:cNvPr>
          <p:cNvSpPr txBox="1"/>
          <p:nvPr/>
        </p:nvSpPr>
        <p:spPr>
          <a:xfrm>
            <a:off x="1991013" y="1290112"/>
            <a:ext cx="138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Uniform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55DD9-3BD9-6D7D-6FC6-5F161585EF7C}"/>
              </a:ext>
            </a:extLst>
          </p:cNvPr>
          <p:cNvSpPr txBox="1"/>
          <p:nvPr/>
        </p:nvSpPr>
        <p:spPr>
          <a:xfrm>
            <a:off x="5865426" y="1291251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Oasis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78CE4-CAEF-BEBE-E38E-1300697C3121}"/>
              </a:ext>
            </a:extLst>
          </p:cNvPr>
          <p:cNvSpPr txBox="1"/>
          <p:nvPr/>
        </p:nvSpPr>
        <p:spPr>
          <a:xfrm>
            <a:off x="9313395" y="1290112"/>
            <a:ext cx="133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3A677-F28E-A012-469B-EA07C7DB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4" y="1741809"/>
            <a:ext cx="3294946" cy="3138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B8AEE-F79C-7044-4F85-A986B98C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216" y="1880183"/>
            <a:ext cx="3069047" cy="300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FCBC1-8E7E-F4A5-8735-B4FA994B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700" y="1880183"/>
            <a:ext cx="3018810" cy="3000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43516-7873-CA09-FEF5-F52AABD62A85}"/>
              </a:ext>
            </a:extLst>
          </p:cNvPr>
          <p:cNvSpPr txBox="1"/>
          <p:nvPr/>
        </p:nvSpPr>
        <p:spPr>
          <a:xfrm>
            <a:off x="8797887" y="285503"/>
            <a:ext cx="27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Implementation via GTSAM</a:t>
            </a:r>
          </a:p>
        </p:txBody>
      </p:sp>
    </p:spTree>
    <p:extLst>
      <p:ext uri="{BB962C8B-B14F-4D97-AF65-F5344CB8AC3E}">
        <p14:creationId xmlns:p14="http://schemas.microsoft.com/office/powerpoint/2010/main" val="222113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4ED5-1641-597E-467B-0690569F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507E-B765-2F67-7601-B2BF8AD02556}"/>
              </a:ext>
            </a:extLst>
          </p:cNvPr>
          <p:cNvSpPr txBox="1"/>
          <p:nvPr/>
        </p:nvSpPr>
        <p:spPr>
          <a:xfrm>
            <a:off x="404870" y="497591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Predictive Controller </a:t>
            </a:r>
          </a:p>
        </p:txBody>
      </p:sp>
      <p:pic>
        <p:nvPicPr>
          <p:cNvPr id="7" name="Picture 6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4953CA26-1F1D-A7C6-8B1B-405B4EF7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36" y="589988"/>
            <a:ext cx="4182737" cy="2321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EF93A-BB7A-3EC8-595E-0A413ED7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08" y="3933522"/>
            <a:ext cx="6815176" cy="2605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4FC8F1-53EC-769B-B78F-08467D36D5A6}"/>
              </a:ext>
            </a:extLst>
          </p:cNvPr>
          <p:cNvSpPr txBox="1"/>
          <p:nvPr/>
        </p:nvSpPr>
        <p:spPr>
          <a:xfrm>
            <a:off x="324327" y="3429000"/>
            <a:ext cx="876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 with the Estimation in mind – Reason about future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914799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F252D-77BF-93A1-D18B-0FB8784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30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76FA0-4C37-61E7-66C7-05A0BB821C64}"/>
              </a:ext>
            </a:extLst>
          </p:cNvPr>
          <p:cNvSpPr txBox="1"/>
          <p:nvPr/>
        </p:nvSpPr>
        <p:spPr>
          <a:xfrm>
            <a:off x="439881" y="478175"/>
            <a:ext cx="902317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Statistical Study in “Uniform” Environment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04668-7643-0878-B827-D67087B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1" y="1542533"/>
            <a:ext cx="8297186" cy="37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DB1AE-80D0-1328-6D7A-B4E739133A93}"/>
              </a:ext>
            </a:extLst>
          </p:cNvPr>
          <p:cNvSpPr txBox="1"/>
          <p:nvPr/>
        </p:nvSpPr>
        <p:spPr>
          <a:xfrm>
            <a:off x="838200" y="5274925"/>
            <a:ext cx="111052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30 runs with different noise realizations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Smooth trajectories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Similar loop closure events (pose Index ==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Estimation errors are below the square root covariance trace, showing inference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909637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F252D-77BF-93A1-D18B-0FB8784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76FA0-4C37-61E7-66C7-05A0BB821C64}"/>
              </a:ext>
            </a:extLst>
          </p:cNvPr>
          <p:cNvSpPr txBox="1"/>
          <p:nvPr/>
        </p:nvSpPr>
        <p:spPr>
          <a:xfrm>
            <a:off x="406831" y="183731"/>
            <a:ext cx="88490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– Horizon Length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33B6C-F25C-6BF8-E32D-FC292E93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73" y="1379448"/>
            <a:ext cx="5905592" cy="224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E3B70-AA82-4A0F-CBB3-33EDD684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01" y="3907587"/>
            <a:ext cx="6245108" cy="28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99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79857-BC95-43F6-119D-041B9BC2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32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B560B-ADBB-BC24-2021-015023626799}"/>
              </a:ext>
            </a:extLst>
          </p:cNvPr>
          <p:cNvSpPr txBox="1"/>
          <p:nvPr/>
        </p:nvSpPr>
        <p:spPr>
          <a:xfrm>
            <a:off x="406831" y="183731"/>
            <a:ext cx="999542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– Method Comparison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4DFCF-9591-1DA9-BBAD-1F159C3F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8" y="2917824"/>
            <a:ext cx="975360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4414C-A44E-3A12-DC3E-08D0D2A5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01" y="4413249"/>
            <a:ext cx="7210425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787E5-701A-E506-D0A0-93E672222284}"/>
              </a:ext>
            </a:extLst>
          </p:cNvPr>
          <p:cNvSpPr txBox="1"/>
          <p:nvPr/>
        </p:nvSpPr>
        <p:spPr>
          <a:xfrm>
            <a:off x="1322024" y="5563518"/>
            <a:ext cx="2165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Discrete Planning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7AE3D-1655-B6B6-3C4D-8E26AF93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85" y="1146536"/>
            <a:ext cx="94583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4ED71-2746-3383-4E9A-E9D20AEF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2B39-51B5-DDCE-FF14-ABF04E06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04" y="1075371"/>
            <a:ext cx="7408124" cy="5059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3F6658-5C31-5BF8-6296-4EC1E8B399A1}"/>
              </a:ext>
            </a:extLst>
          </p:cNvPr>
          <p:cNvSpPr txBox="1"/>
          <p:nvPr/>
        </p:nvSpPr>
        <p:spPr>
          <a:xfrm>
            <a:off x="406831" y="183731"/>
            <a:ext cx="73248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Uniform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84081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C56D-710C-A571-E7F8-B23775C6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34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E731B-6319-6E3B-4AEB-C019C6F7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92" y="1172642"/>
            <a:ext cx="8200016" cy="554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3542B-13DF-5AD9-45CA-08D658E4F080}"/>
              </a:ext>
            </a:extLst>
          </p:cNvPr>
          <p:cNvSpPr txBox="1"/>
          <p:nvPr/>
        </p:nvSpPr>
        <p:spPr>
          <a:xfrm>
            <a:off x="406831" y="183731"/>
            <a:ext cx="67056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Oasis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75815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534A5-C1B5-FAE8-B2AD-E673263F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793F8-CDDC-1EA0-332B-8422BDC6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7" y="1020208"/>
            <a:ext cx="8083512" cy="5518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50A37-6EB1-F982-4AD7-394BD18A2C3D}"/>
              </a:ext>
            </a:extLst>
          </p:cNvPr>
          <p:cNvSpPr txBox="1"/>
          <p:nvPr/>
        </p:nvSpPr>
        <p:spPr>
          <a:xfrm>
            <a:off x="406831" y="183731"/>
            <a:ext cx="724980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Clusters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837763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660D-6E33-403F-D99A-84D2EC7E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36</a:t>
            </a:fld>
            <a:endParaRPr lang="en-IL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EB63BDB-98B0-6BAC-D4DB-844AA8DE8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47" y="12700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3A394-AE73-C264-90D0-7742F765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80" y="1075442"/>
            <a:ext cx="3902898" cy="283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FDDCB-5581-20F1-D7D7-67826B12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47" y="3205162"/>
            <a:ext cx="3733800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0394D7-877B-2B74-7AF2-4FA970C7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661" y="3912387"/>
            <a:ext cx="2919665" cy="2345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FF243-6700-697B-A6E3-688037B8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116444"/>
            <a:ext cx="5372100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2B18D-9643-D879-BA03-015DB0DE1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47" y="2198903"/>
            <a:ext cx="60674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7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38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79777-6497-D24A-DC9F-BA5BA3B7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041" y="1066398"/>
            <a:ext cx="8420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39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961FC-8395-63D3-2541-104FEEDF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6" y="1251677"/>
            <a:ext cx="9848850" cy="272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4996B-5823-EC84-D947-1FEBF198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90" y="4335887"/>
            <a:ext cx="9086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954C-7EA3-FDB7-835C-38366084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96" y="655733"/>
            <a:ext cx="4592658" cy="2821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647699" y="655732"/>
            <a:ext cx="628456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u="sng" dirty="0"/>
              <a:t>Motivating Example Used:</a:t>
            </a:r>
          </a:p>
          <a:p>
            <a:r>
              <a:rPr lang="en-US" sz="3200" dirty="0"/>
              <a:t>UAV flies over an unknown region with a camera looking downwards.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Its goal is to reach pre-specified goal positions while preserving an acceptable localization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263098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40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D0E7D-8930-0909-CD31-C44995F7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33525"/>
            <a:ext cx="98298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8A116-C760-F1F5-CEBC-9CDDE46C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F4F60-C145-2E7D-1EDF-1B681983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7" y="400815"/>
            <a:ext cx="10662836" cy="60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BFB90-B476-9C9D-DD61-982BAD3C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3AC1-B835-9631-1F14-B3BCCFCE1CA1}"/>
              </a:ext>
            </a:extLst>
          </p:cNvPr>
          <p:cNvSpPr txBox="1"/>
          <p:nvPr/>
        </p:nvSpPr>
        <p:spPr>
          <a:xfrm>
            <a:off x="373780" y="145315"/>
            <a:ext cx="629922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 with Estimation in Mind:</a:t>
            </a:r>
            <a:endParaRPr lang="he-IL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1E9F5-7FD9-5C63-CF9D-7A52976E80B0}"/>
              </a:ext>
            </a:extLst>
          </p:cNvPr>
          <p:cNvSpPr txBox="1"/>
          <p:nvPr/>
        </p:nvSpPr>
        <p:spPr>
          <a:xfrm>
            <a:off x="588264" y="945404"/>
            <a:ext cx="757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the environment is unknown, a joint state vector is held: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8B413-F65E-615E-97A1-BA26B942AE6D}"/>
              </a:ext>
            </a:extLst>
          </p:cNvPr>
          <p:cNvGrpSpPr/>
          <p:nvPr/>
        </p:nvGrpSpPr>
        <p:grpSpPr>
          <a:xfrm>
            <a:off x="1870472" y="1511024"/>
            <a:ext cx="3281347" cy="820707"/>
            <a:chOff x="2194556" y="1371223"/>
            <a:chExt cx="3281347" cy="820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/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3E163-B0BB-7814-063D-8A582E713216}"/>
                </a:ext>
              </a:extLst>
            </p:cNvPr>
            <p:cNvSpPr txBox="1"/>
            <p:nvPr/>
          </p:nvSpPr>
          <p:spPr>
            <a:xfrm>
              <a:off x="2903023" y="1799684"/>
              <a:ext cx="1338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robot poses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94E73-97D5-D01F-F86E-A30A23B28434}"/>
                </a:ext>
              </a:extLst>
            </p:cNvPr>
            <p:cNvSpPr txBox="1"/>
            <p:nvPr/>
          </p:nvSpPr>
          <p:spPr>
            <a:xfrm>
              <a:off x="4317124" y="1822598"/>
              <a:ext cx="1158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landmarks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D79C2C-458F-8009-48C1-FD2E6F7CD1B3}"/>
              </a:ext>
            </a:extLst>
          </p:cNvPr>
          <p:cNvSpPr txBox="1"/>
          <p:nvPr/>
        </p:nvSpPr>
        <p:spPr>
          <a:xfrm>
            <a:off x="588262" y="2690773"/>
            <a:ext cx="4834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Estimation over the joint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/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2DFFCE3F-B582-21D7-62E3-3D3D9A98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02" y="311448"/>
            <a:ext cx="4137298" cy="283213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EE1B71D-A6B5-89B6-E1FC-5501EE837A01}"/>
              </a:ext>
            </a:extLst>
          </p:cNvPr>
          <p:cNvGrpSpPr/>
          <p:nvPr/>
        </p:nvGrpSpPr>
        <p:grpSpPr>
          <a:xfrm>
            <a:off x="588262" y="3143578"/>
            <a:ext cx="9127114" cy="1635512"/>
            <a:chOff x="588262" y="3143578"/>
            <a:chExt cx="9127114" cy="1635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/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𝒵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𝑝𝑟𝑖𝑜𝑟𝑠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nary>
                                  <m:naryPr>
                                    <m:chr m:val="∏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31E22C-8A0C-1A9C-4E32-6AF0F09F2247}"/>
                </a:ext>
              </a:extLst>
            </p:cNvPr>
            <p:cNvSpPr txBox="1"/>
            <p:nvPr/>
          </p:nvSpPr>
          <p:spPr>
            <a:xfrm>
              <a:off x="5303956" y="4356876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Motion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C6F1F0-91FB-B478-D5FB-5A8BB5AE22D9}"/>
                </a:ext>
              </a:extLst>
            </p:cNvPr>
            <p:cNvSpPr txBox="1"/>
            <p:nvPr/>
          </p:nvSpPr>
          <p:spPr>
            <a:xfrm>
              <a:off x="7413101" y="4359284"/>
              <a:ext cx="1777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Observation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3276858-84A1-A370-CEF5-C77ACFB6367C}"/>
              </a:ext>
            </a:extLst>
          </p:cNvPr>
          <p:cNvSpPr txBox="1"/>
          <p:nvPr/>
        </p:nvSpPr>
        <p:spPr>
          <a:xfrm>
            <a:off x="588262" y="5027416"/>
            <a:ext cx="921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Architect models such that the posterior can be modeled as a gaussian: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8B97E-3B1E-AA82-24C5-697E32702434}"/>
              </a:ext>
            </a:extLst>
          </p:cNvPr>
          <p:cNvCxnSpPr>
            <a:cxnSpLocks/>
          </p:cNvCxnSpPr>
          <p:nvPr/>
        </p:nvCxnSpPr>
        <p:spPr>
          <a:xfrm flipH="1" flipV="1">
            <a:off x="3993040" y="5858413"/>
            <a:ext cx="2470318" cy="35002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AF25077-BFDC-6839-D2E4-12149F49A5AE}"/>
              </a:ext>
            </a:extLst>
          </p:cNvPr>
          <p:cNvSpPr txBox="1"/>
          <p:nvPr/>
        </p:nvSpPr>
        <p:spPr>
          <a:xfrm>
            <a:off x="6567320" y="6033426"/>
            <a:ext cx="20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Information Matrix</a:t>
            </a:r>
          </a:p>
        </p:txBody>
      </p:sp>
    </p:spTree>
    <p:extLst>
      <p:ext uri="{BB962C8B-B14F-4D97-AF65-F5344CB8AC3E}">
        <p14:creationId xmlns:p14="http://schemas.microsoft.com/office/powerpoint/2010/main" val="140024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0E90-BA3A-D1CB-9A6C-30B8AA41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79DFD-51F0-0032-B494-2D8AED0C705F}"/>
              </a:ext>
            </a:extLst>
          </p:cNvPr>
          <p:cNvSpPr txBox="1"/>
          <p:nvPr/>
        </p:nvSpPr>
        <p:spPr>
          <a:xfrm>
            <a:off x="495759" y="329535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/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𝒰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/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he-IL" sz="2400" dirty="0"/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/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069021-F791-DF87-0E41-23EE51C3458C}"/>
              </a:ext>
            </a:extLst>
          </p:cNvPr>
          <p:cNvCxnSpPr/>
          <p:nvPr/>
        </p:nvCxnSpPr>
        <p:spPr>
          <a:xfrm>
            <a:off x="1983035" y="2206128"/>
            <a:ext cx="0" cy="19046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/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𝑅𝑒𝑚𝑖𝑛𝑑𝑒𝑟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CC8740B-D4DA-0505-053A-55EED8B03960}"/>
              </a:ext>
            </a:extLst>
          </p:cNvPr>
          <p:cNvSpPr txBox="1"/>
          <p:nvPr/>
        </p:nvSpPr>
        <p:spPr>
          <a:xfrm>
            <a:off x="2626526" y="515154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EF8C2-8858-8D70-0956-DDDE68578322}"/>
              </a:ext>
            </a:extLst>
          </p:cNvPr>
          <p:cNvSpPr txBox="1"/>
          <p:nvPr/>
        </p:nvSpPr>
        <p:spPr>
          <a:xfrm>
            <a:off x="5392548" y="515154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Motion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C0471-D938-92ED-F550-787F0B5ACA5D}"/>
              </a:ext>
            </a:extLst>
          </p:cNvPr>
          <p:cNvSpPr txBox="1"/>
          <p:nvPr/>
        </p:nvSpPr>
        <p:spPr>
          <a:xfrm>
            <a:off x="9149226" y="515154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 models</a:t>
            </a:r>
          </a:p>
        </p:txBody>
      </p:sp>
    </p:spTree>
    <p:extLst>
      <p:ext uri="{BB962C8B-B14F-4D97-AF65-F5344CB8AC3E}">
        <p14:creationId xmlns:p14="http://schemas.microsoft.com/office/powerpoint/2010/main" val="250717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AE09-6F41-14AA-7006-319F4A77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/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B7726-9BE7-92D2-7947-13F729CAE2A7}"/>
              </a:ext>
            </a:extLst>
          </p:cNvPr>
          <p:cNvCxnSpPr>
            <a:cxnSpLocks/>
          </p:cNvCxnSpPr>
          <p:nvPr/>
        </p:nvCxnSpPr>
        <p:spPr>
          <a:xfrm>
            <a:off x="4799684" y="3955665"/>
            <a:ext cx="1531345" cy="4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/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Linearize models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blipFill>
                <a:blip r:embed="rId3"/>
                <a:stretch>
                  <a:fillRect l="-1389" t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/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blipFill>
                <a:blip r:embed="rId4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98742C3-8610-90B3-7ED4-927B656F3341}"/>
              </a:ext>
            </a:extLst>
          </p:cNvPr>
          <p:cNvGrpSpPr/>
          <p:nvPr/>
        </p:nvGrpSpPr>
        <p:grpSpPr>
          <a:xfrm rot="20703344">
            <a:off x="9552320" y="5047660"/>
            <a:ext cx="2362070" cy="1417242"/>
            <a:chOff x="607086" y="4798113"/>
            <a:chExt cx="3248665" cy="1949199"/>
          </a:xfrm>
        </p:grpSpPr>
        <p:pic>
          <p:nvPicPr>
            <p:cNvPr id="24" name="Picture 23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064337F8-4C75-923C-880F-7058268A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1C6297-C8E7-EA31-07C3-1C6064CECE14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87FCDD-8BAA-9625-B310-5654B62C82AC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</p:spTree>
    <p:extLst>
      <p:ext uri="{BB962C8B-B14F-4D97-AF65-F5344CB8AC3E}">
        <p14:creationId xmlns:p14="http://schemas.microsoft.com/office/powerpoint/2010/main" val="348684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/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/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/>
              <p:nvPr/>
            </p:nvSpPr>
            <p:spPr>
              <a:xfrm>
                <a:off x="509490" y="2215496"/>
                <a:ext cx="6882012" cy="3548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</m:e>
                              <m:e/>
                              <m:e/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/>
                              <m:e>
                                <m:r>
                                  <a:rPr lang="en-US" sz="2000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/>
                            </m:m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0" y="2215496"/>
                <a:ext cx="6882012" cy="3548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F513BDE-51FF-F9B8-AB0C-7E048E334B81}"/>
              </a:ext>
            </a:extLst>
          </p:cNvPr>
          <p:cNvSpPr txBox="1"/>
          <p:nvPr/>
        </p:nvSpPr>
        <p:spPr>
          <a:xfrm>
            <a:off x="3017620" y="5990305"/>
            <a:ext cx="227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Jacobians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9F4A8-3EC3-7A07-4465-00BC5A94EB89}"/>
              </a:ext>
            </a:extLst>
          </p:cNvPr>
          <p:cNvSpPr txBox="1"/>
          <p:nvPr/>
        </p:nvSpPr>
        <p:spPr>
          <a:xfrm>
            <a:off x="8702410" y="4814313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errors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6304F-1A07-29EA-6091-A92012038A29}"/>
              </a:ext>
            </a:extLst>
          </p:cNvPr>
          <p:cNvSpPr txBox="1"/>
          <p:nvPr/>
        </p:nvSpPr>
        <p:spPr>
          <a:xfrm>
            <a:off x="1529553" y="6329727"/>
            <a:ext cx="524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function of the measurements (at first iteration)</a:t>
            </a:r>
          </a:p>
        </p:txBody>
      </p:sp>
    </p:spTree>
    <p:extLst>
      <p:ext uri="{BB962C8B-B14F-4D97-AF65-F5344CB8AC3E}">
        <p14:creationId xmlns:p14="http://schemas.microsoft.com/office/powerpoint/2010/main" val="358903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1149</Words>
  <Application>Microsoft Office PowerPoint</Application>
  <PresentationFormat>Widescreen</PresentationFormat>
  <Paragraphs>246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872</cp:revision>
  <dcterms:created xsi:type="dcterms:W3CDTF">2022-01-18T15:50:45Z</dcterms:created>
  <dcterms:modified xsi:type="dcterms:W3CDTF">2022-06-13T13:26:20Z</dcterms:modified>
</cp:coreProperties>
</file>